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9" r:id="rId2"/>
    <p:sldId id="316" r:id="rId3"/>
    <p:sldId id="256" r:id="rId4"/>
    <p:sldId id="317" r:id="rId5"/>
    <p:sldId id="338" r:id="rId6"/>
    <p:sldId id="339" r:id="rId7"/>
    <p:sldId id="275" r:id="rId8"/>
    <p:sldId id="342" r:id="rId9"/>
    <p:sldId id="263" r:id="rId10"/>
    <p:sldId id="340" r:id="rId11"/>
    <p:sldId id="257" r:id="rId12"/>
    <p:sldId id="343" r:id="rId13"/>
    <p:sldId id="267" r:id="rId14"/>
    <p:sldId id="344" r:id="rId15"/>
    <p:sldId id="283" r:id="rId16"/>
    <p:sldId id="345" r:id="rId17"/>
    <p:sldId id="296" r:id="rId18"/>
    <p:sldId id="346" r:id="rId19"/>
    <p:sldId id="260" r:id="rId20"/>
    <p:sldId id="347" r:id="rId21"/>
    <p:sldId id="298" r:id="rId22"/>
    <p:sldId id="348" r:id="rId23"/>
    <p:sldId id="299" r:id="rId24"/>
    <p:sldId id="349" r:id="rId25"/>
    <p:sldId id="313" r:id="rId26"/>
    <p:sldId id="341" r:id="rId27"/>
    <p:sldId id="314" r:id="rId28"/>
    <p:sldId id="350" r:id="rId29"/>
    <p:sldId id="305" r:id="rId30"/>
    <p:sldId id="351" r:id="rId31"/>
    <p:sldId id="300" r:id="rId32"/>
    <p:sldId id="352" r:id="rId33"/>
    <p:sldId id="302" r:id="rId34"/>
    <p:sldId id="353" r:id="rId35"/>
    <p:sldId id="301" r:id="rId36"/>
    <p:sldId id="354" r:id="rId37"/>
    <p:sldId id="304" r:id="rId38"/>
    <p:sldId id="355" r:id="rId39"/>
    <p:sldId id="303" r:id="rId40"/>
    <p:sldId id="356" r:id="rId41"/>
    <p:sldId id="306" r:id="rId42"/>
    <p:sldId id="357" r:id="rId43"/>
    <p:sldId id="310" r:id="rId44"/>
    <p:sldId id="358" r:id="rId45"/>
    <p:sldId id="309" r:id="rId46"/>
    <p:sldId id="359" r:id="rId47"/>
    <p:sldId id="307" r:id="rId48"/>
    <p:sldId id="360" r:id="rId49"/>
    <p:sldId id="308" r:id="rId50"/>
    <p:sldId id="361" r:id="rId51"/>
    <p:sldId id="315" r:id="rId52"/>
    <p:sldId id="362" r:id="rId53"/>
    <p:sldId id="272" r:id="rId54"/>
    <p:sldId id="363" r:id="rId5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46"/>
    <p:restoredTop sz="94740"/>
  </p:normalViewPr>
  <p:slideViewPr>
    <p:cSldViewPr snapToGrid="0" snapToObjects="1">
      <p:cViewPr varScale="1">
        <p:scale>
          <a:sx n="93" d="100"/>
          <a:sy n="93" d="100"/>
        </p:scale>
        <p:origin x="270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8374B-5726-854F-A5D1-EFFEC479D6FF}" type="datetimeFigureOut">
              <a:rPr lang="en-US" smtClean="0"/>
              <a:t>10/26/24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75EC6-CCD7-1742-9BEB-D9C002839090}" type="slidenum">
              <a:rPr lang="en-US" smtClean="0"/>
              <a:t>‹#›</a:t>
            </a:fld>
            <a:endParaRPr lang="en-US"/>
          </a:p>
        </p:txBody>
      </p:sp>
    </p:spTree>
    <p:extLst>
      <p:ext uri="{BB962C8B-B14F-4D97-AF65-F5344CB8AC3E}">
        <p14:creationId xmlns:p14="http://schemas.microsoft.com/office/powerpoint/2010/main" val="126753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75EC6-CCD7-1742-9BEB-D9C002839090}" type="slidenum">
              <a:rPr lang="en-US" smtClean="0"/>
              <a:t>3</a:t>
            </a:fld>
            <a:endParaRPr lang="en-US"/>
          </a:p>
        </p:txBody>
      </p:sp>
    </p:spTree>
    <p:extLst>
      <p:ext uri="{BB962C8B-B14F-4D97-AF65-F5344CB8AC3E}">
        <p14:creationId xmlns:p14="http://schemas.microsoft.com/office/powerpoint/2010/main" val="88935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290C06-12A7-5E45-A48C-B0B768153B27}" type="datetimeFigureOut">
              <a:rPr lang="en-US" smtClean="0"/>
              <a:t>10/26/24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321062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90C06-12A7-5E45-A48C-B0B768153B27}" type="datetimeFigureOut">
              <a:rPr lang="en-US" smtClean="0"/>
              <a:t>10/26/24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380535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8"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90C06-12A7-5E45-A48C-B0B768153B27}" type="datetimeFigureOut">
              <a:rPr lang="en-US" smtClean="0"/>
              <a:t>10/26/24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397101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90C06-12A7-5E45-A48C-B0B768153B27}" type="datetimeFigureOut">
              <a:rPr lang="en-US" smtClean="0"/>
              <a:t>10/26/24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232598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90C06-12A7-5E45-A48C-B0B768153B27}" type="datetimeFigureOut">
              <a:rPr lang="en-US" smtClean="0"/>
              <a:t>10/26/24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318672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290C06-12A7-5E45-A48C-B0B768153B27}" type="datetimeFigureOut">
              <a:rPr lang="en-US" smtClean="0"/>
              <a:t>10/26/24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41425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290C06-12A7-5E45-A48C-B0B768153B27}" type="datetimeFigureOut">
              <a:rPr lang="en-US" smtClean="0"/>
              <a:t>10/26/24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22468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290C06-12A7-5E45-A48C-B0B768153B27}" type="datetimeFigureOut">
              <a:rPr lang="en-US" smtClean="0"/>
              <a:t>10/26/24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63359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0C06-12A7-5E45-A48C-B0B768153B27}" type="datetimeFigureOut">
              <a:rPr lang="en-US" smtClean="0"/>
              <a:t>10/26/24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102569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290C06-12A7-5E45-A48C-B0B768153B27}" type="datetimeFigureOut">
              <a:rPr lang="en-US" smtClean="0"/>
              <a:t>10/26/24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216302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290C06-12A7-5E45-A48C-B0B768153B27}" type="datetimeFigureOut">
              <a:rPr lang="en-US" smtClean="0"/>
              <a:t>10/26/24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CD56D-7DCE-C543-BA64-6E326F0C4E17}" type="slidenum">
              <a:rPr lang="en-US" smtClean="0"/>
              <a:t>‹#›</a:t>
            </a:fld>
            <a:endParaRPr lang="en-US"/>
          </a:p>
        </p:txBody>
      </p:sp>
    </p:spTree>
    <p:extLst>
      <p:ext uri="{BB962C8B-B14F-4D97-AF65-F5344CB8AC3E}">
        <p14:creationId xmlns:p14="http://schemas.microsoft.com/office/powerpoint/2010/main" val="5997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290C06-12A7-5E45-A48C-B0B768153B27}" type="datetimeFigureOut">
              <a:rPr lang="en-US" smtClean="0"/>
              <a:t>10/26/24</a:t>
            </a:fld>
            <a:endParaRPr lang="en-US"/>
          </a:p>
        </p:txBody>
      </p:sp>
      <p:sp>
        <p:nvSpPr>
          <p:cNvPr id="5" name="Footer Placeholder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3DCD56D-7DCE-C543-BA64-6E326F0C4E17}" type="slidenum">
              <a:rPr lang="en-US" smtClean="0"/>
              <a:t>‹#›</a:t>
            </a:fld>
            <a:endParaRPr lang="en-US"/>
          </a:p>
        </p:txBody>
      </p:sp>
    </p:spTree>
    <p:extLst>
      <p:ext uri="{BB962C8B-B14F-4D97-AF65-F5344CB8AC3E}">
        <p14:creationId xmlns:p14="http://schemas.microsoft.com/office/powerpoint/2010/main" val="5233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89A4938-C097-2F5B-F185-136225841F48}"/>
              </a:ext>
            </a:extLst>
          </p:cNvPr>
          <p:cNvSpPr txBox="1"/>
          <p:nvPr/>
        </p:nvSpPr>
        <p:spPr>
          <a:xfrm>
            <a:off x="306221" y="596738"/>
            <a:ext cx="6245556" cy="707886"/>
          </a:xfrm>
          <a:prstGeom prst="rect">
            <a:avLst/>
          </a:prstGeom>
          <a:noFill/>
        </p:spPr>
        <p:txBody>
          <a:bodyPr wrap="none" rtlCol="0">
            <a:spAutoFit/>
          </a:bodyPr>
          <a:lstStyle/>
          <a:p>
            <a:pPr algn="ctr"/>
            <a:r>
              <a:rPr lang="en-US" sz="2000" b="1" dirty="0"/>
              <a:t>Newark Union Church &amp; Cemetery</a:t>
            </a:r>
          </a:p>
          <a:p>
            <a:pPr algn="ctr"/>
            <a:r>
              <a:rPr lang="en-US" sz="2000" b="1" dirty="0"/>
              <a:t>8 &amp; 20 Newark Union Public Road, Wilmington, DE 19803</a:t>
            </a:r>
          </a:p>
        </p:txBody>
      </p:sp>
      <p:sp>
        <p:nvSpPr>
          <p:cNvPr id="16" name="TextBox 15">
            <a:extLst>
              <a:ext uri="{FF2B5EF4-FFF2-40B4-BE49-F238E27FC236}">
                <a16:creationId xmlns:a16="http://schemas.microsoft.com/office/drawing/2014/main" id="{41BA12B6-7400-09FB-25FC-8E94CFF9B3FE}"/>
              </a:ext>
            </a:extLst>
          </p:cNvPr>
          <p:cNvSpPr txBox="1"/>
          <p:nvPr/>
        </p:nvSpPr>
        <p:spPr>
          <a:xfrm>
            <a:off x="1603966" y="4826004"/>
            <a:ext cx="184731" cy="646331"/>
          </a:xfrm>
          <a:prstGeom prst="rect">
            <a:avLst/>
          </a:prstGeom>
          <a:noFill/>
        </p:spPr>
        <p:txBody>
          <a:bodyPr wrap="none" rtlCol="0">
            <a:spAutoFit/>
          </a:bodyPr>
          <a:lstStyle/>
          <a:p>
            <a:endParaRPr lang="en-US" dirty="0"/>
          </a:p>
          <a:p>
            <a:endParaRPr lang="en-US" dirty="0"/>
          </a:p>
        </p:txBody>
      </p:sp>
      <p:sp>
        <p:nvSpPr>
          <p:cNvPr id="17" name="TextBox 16">
            <a:extLst>
              <a:ext uri="{FF2B5EF4-FFF2-40B4-BE49-F238E27FC236}">
                <a16:creationId xmlns:a16="http://schemas.microsoft.com/office/drawing/2014/main" id="{E002B20D-0C5E-F393-97E5-6C17504B102E}"/>
              </a:ext>
            </a:extLst>
          </p:cNvPr>
          <p:cNvSpPr txBox="1"/>
          <p:nvPr/>
        </p:nvSpPr>
        <p:spPr>
          <a:xfrm>
            <a:off x="1905602" y="7793209"/>
            <a:ext cx="3046795" cy="400110"/>
          </a:xfrm>
          <a:prstGeom prst="rect">
            <a:avLst/>
          </a:prstGeom>
          <a:noFill/>
        </p:spPr>
        <p:txBody>
          <a:bodyPr wrap="none" rtlCol="0">
            <a:spAutoFit/>
          </a:bodyPr>
          <a:lstStyle/>
          <a:p>
            <a:pPr algn="ctr"/>
            <a:r>
              <a:rPr lang="en-US" sz="2000" b="1" dirty="0"/>
              <a:t>Newark Union Corporation</a:t>
            </a:r>
          </a:p>
        </p:txBody>
      </p:sp>
      <p:pic>
        <p:nvPicPr>
          <p:cNvPr id="18" name="Picture 17">
            <a:extLst>
              <a:ext uri="{FF2B5EF4-FFF2-40B4-BE49-F238E27FC236}">
                <a16:creationId xmlns:a16="http://schemas.microsoft.com/office/drawing/2014/main" id="{D86FB785-F042-834A-3C9C-302224804B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007" y="2977795"/>
            <a:ext cx="5939986" cy="4662198"/>
          </a:xfrm>
          <a:prstGeom prst="rect">
            <a:avLst/>
          </a:prstGeom>
          <a:ln>
            <a:solidFill>
              <a:schemeClr val="tx1"/>
            </a:solidFill>
          </a:ln>
        </p:spPr>
      </p:pic>
      <p:sp>
        <p:nvSpPr>
          <p:cNvPr id="19" name="TextBox 18">
            <a:extLst>
              <a:ext uri="{FF2B5EF4-FFF2-40B4-BE49-F238E27FC236}">
                <a16:creationId xmlns:a16="http://schemas.microsoft.com/office/drawing/2014/main" id="{3C0D5D7C-B895-CF49-3EC6-7DDC9460F5E7}"/>
              </a:ext>
            </a:extLst>
          </p:cNvPr>
          <p:cNvSpPr txBox="1"/>
          <p:nvPr/>
        </p:nvSpPr>
        <p:spPr>
          <a:xfrm>
            <a:off x="961657" y="1640408"/>
            <a:ext cx="4934684" cy="646331"/>
          </a:xfrm>
          <a:prstGeom prst="rect">
            <a:avLst/>
          </a:prstGeom>
          <a:noFill/>
        </p:spPr>
        <p:txBody>
          <a:bodyPr wrap="none" rtlCol="0">
            <a:spAutoFit/>
          </a:bodyPr>
          <a:lstStyle/>
          <a:p>
            <a:pPr algn="ctr"/>
            <a:r>
              <a:rPr lang="en-US" b="1" dirty="0"/>
              <a:t>Delaware 1st State Cemetery Association meeting</a:t>
            </a:r>
          </a:p>
          <a:p>
            <a:pPr algn="ctr"/>
            <a:r>
              <a:rPr lang="en-US" b="1" dirty="0"/>
              <a:t>October 18, 2024</a:t>
            </a:r>
          </a:p>
        </p:txBody>
      </p:sp>
      <p:sp>
        <p:nvSpPr>
          <p:cNvPr id="20" name="TextBox 19">
            <a:extLst>
              <a:ext uri="{FF2B5EF4-FFF2-40B4-BE49-F238E27FC236}">
                <a16:creationId xmlns:a16="http://schemas.microsoft.com/office/drawing/2014/main" id="{7056C110-EB6D-B3AF-46B8-5422C3B26DB3}"/>
              </a:ext>
            </a:extLst>
          </p:cNvPr>
          <p:cNvSpPr txBox="1"/>
          <p:nvPr/>
        </p:nvSpPr>
        <p:spPr>
          <a:xfrm>
            <a:off x="5977631" y="8928556"/>
            <a:ext cx="880369" cy="215444"/>
          </a:xfrm>
          <a:prstGeom prst="rect">
            <a:avLst/>
          </a:prstGeom>
          <a:noFill/>
        </p:spPr>
        <p:txBody>
          <a:bodyPr wrap="none" rtlCol="0">
            <a:spAutoFit/>
          </a:bodyPr>
          <a:lstStyle/>
          <a:p>
            <a:r>
              <a:rPr lang="en-US" sz="800" dirty="0"/>
              <a:t>October 18,2024</a:t>
            </a:r>
          </a:p>
        </p:txBody>
      </p:sp>
    </p:spTree>
    <p:extLst>
      <p:ext uri="{BB962C8B-B14F-4D97-AF65-F5344CB8AC3E}">
        <p14:creationId xmlns:p14="http://schemas.microsoft.com/office/powerpoint/2010/main" val="280193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8E09BF-16E3-9D18-20B2-9628ACD63414}"/>
              </a:ext>
            </a:extLst>
          </p:cNvPr>
          <p:cNvSpPr txBox="1"/>
          <p:nvPr/>
        </p:nvSpPr>
        <p:spPr>
          <a:xfrm>
            <a:off x="553792" y="2202287"/>
            <a:ext cx="6108339" cy="2585323"/>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4 - The name, Newark, came from Hollingsworth who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named his original plantation New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Wark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name morphed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into New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Worke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eventually Newark. This information is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given on the historical marker located near the stop sign at the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intersection of Newark Union Public Road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Baynard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Boulevard. The marker was placed in 1933 and is the fifth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historical marker to be placed in New Castle County. It’s a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historic landmark itself!</a:t>
            </a:r>
          </a:p>
          <a:p>
            <a:endParaRPr lang="en-US" dirty="0"/>
          </a:p>
        </p:txBody>
      </p:sp>
    </p:spTree>
    <p:extLst>
      <p:ext uri="{BB962C8B-B14F-4D97-AF65-F5344CB8AC3E}">
        <p14:creationId xmlns:p14="http://schemas.microsoft.com/office/powerpoint/2010/main" val="173035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367" y="477937"/>
            <a:ext cx="6362602" cy="1759627"/>
          </a:xfrm>
        </p:spPr>
        <p:txBody>
          <a:bodyPr>
            <a:noAutofit/>
          </a:bodyPr>
          <a:lstStyle/>
          <a:p>
            <a:r>
              <a:rPr lang="en-US" sz="1800" b="1" dirty="0">
                <a:latin typeface="+mn-lt"/>
              </a:rPr>
              <a:t>Newark Union Church &amp; Cemetery</a:t>
            </a:r>
            <a:br>
              <a:rPr lang="en-US" sz="1800" b="1" dirty="0">
                <a:latin typeface="+mn-lt"/>
              </a:rPr>
            </a:br>
            <a:br>
              <a:rPr lang="en-US" sz="1800" b="1" dirty="0">
                <a:latin typeface="+mn-lt"/>
              </a:rPr>
            </a:br>
            <a:r>
              <a:rPr lang="en-US" sz="1800" b="1" dirty="0">
                <a:latin typeface="+mn-lt"/>
              </a:rPr>
              <a:t>Listed on the National Register of Historic Places </a:t>
            </a:r>
            <a:br>
              <a:rPr lang="en-US" sz="1800" b="1" dirty="0">
                <a:latin typeface="+mn-lt"/>
              </a:rPr>
            </a:br>
            <a:r>
              <a:rPr lang="en-US" sz="1800" b="1" dirty="0">
                <a:latin typeface="+mn-lt"/>
              </a:rPr>
              <a:t>in  February of 2020</a:t>
            </a:r>
          </a:p>
        </p:txBody>
      </p:sp>
      <p:sp>
        <p:nvSpPr>
          <p:cNvPr id="7" name="TextBox 6"/>
          <p:cNvSpPr txBox="1"/>
          <p:nvPr/>
        </p:nvSpPr>
        <p:spPr>
          <a:xfrm>
            <a:off x="291753" y="7518407"/>
            <a:ext cx="6357831" cy="646331"/>
          </a:xfrm>
          <a:prstGeom prst="rect">
            <a:avLst/>
          </a:prstGeom>
          <a:noFill/>
        </p:spPr>
        <p:txBody>
          <a:bodyPr wrap="none" rtlCol="0">
            <a:spAutoFit/>
          </a:bodyPr>
          <a:lstStyle/>
          <a:p>
            <a:pPr algn="ctr"/>
            <a:r>
              <a:rPr lang="en-US" b="1" dirty="0"/>
              <a:t>Center for Historic Architecture &amp; Design, University of Delaware</a:t>
            </a:r>
          </a:p>
          <a:p>
            <a:pPr algn="ctr"/>
            <a:r>
              <a:rPr lang="en-US" b="1" dirty="0" err="1"/>
              <a:t>Andreya</a:t>
            </a:r>
            <a:r>
              <a:rPr lang="en-US" b="1" dirty="0"/>
              <a:t> </a:t>
            </a:r>
            <a:r>
              <a:rPr lang="en-US" b="1" dirty="0" err="1"/>
              <a:t>Mihaloew</a:t>
            </a:r>
            <a:r>
              <a:rPr lang="en-US" b="1" dirty="0"/>
              <a:t>, Michael Emmons, Catherine Morrissey</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342" y="2402843"/>
            <a:ext cx="5798655" cy="4785007"/>
          </a:xfrm>
          <a:prstGeom prst="rect">
            <a:avLst/>
          </a:prstGeom>
          <a:ln>
            <a:solidFill>
              <a:schemeClr val="tx1"/>
            </a:solidFill>
          </a:ln>
        </p:spPr>
      </p:pic>
      <p:sp>
        <p:nvSpPr>
          <p:cNvPr id="3" name="TextBox 2">
            <a:extLst>
              <a:ext uri="{FF2B5EF4-FFF2-40B4-BE49-F238E27FC236}">
                <a16:creationId xmlns:a16="http://schemas.microsoft.com/office/drawing/2014/main" id="{64E32C20-F0F8-E3A2-0081-2E6A14CC106F}"/>
              </a:ext>
            </a:extLst>
          </p:cNvPr>
          <p:cNvSpPr txBox="1"/>
          <p:nvPr/>
        </p:nvSpPr>
        <p:spPr>
          <a:xfrm>
            <a:off x="5929812" y="8928556"/>
            <a:ext cx="880369" cy="215444"/>
          </a:xfrm>
          <a:prstGeom prst="rect">
            <a:avLst/>
          </a:prstGeom>
          <a:noFill/>
        </p:spPr>
        <p:txBody>
          <a:bodyPr wrap="none" rtlCol="0">
            <a:spAutoFit/>
          </a:bodyPr>
          <a:lstStyle/>
          <a:p>
            <a:r>
              <a:rPr lang="en-US" sz="800" dirty="0"/>
              <a:t>October 18,2024</a:t>
            </a:r>
          </a:p>
        </p:txBody>
      </p:sp>
    </p:spTree>
    <p:extLst>
      <p:ext uri="{BB962C8B-B14F-4D97-AF65-F5344CB8AC3E}">
        <p14:creationId xmlns:p14="http://schemas.microsoft.com/office/powerpoint/2010/main" val="428424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C19190-0932-3BA6-9E49-03C6CC07F2E3}"/>
              </a:ext>
            </a:extLst>
          </p:cNvPr>
          <p:cNvSpPr txBox="1"/>
          <p:nvPr/>
        </p:nvSpPr>
        <p:spPr>
          <a:xfrm>
            <a:off x="515155" y="1867437"/>
            <a:ext cx="5769272" cy="2031325"/>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5 – After research conducted in 2019, the Center for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Historic Architecture and Design from the University of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Delaware submitted the nomination packet for the Newark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Union Church &amp; Cemetery to be placed on the National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Register of Historic Places. That position on the registry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was granted in February 2020.</a:t>
            </a:r>
          </a:p>
          <a:p>
            <a:endParaRPr lang="en-US" dirty="0"/>
          </a:p>
        </p:txBody>
      </p:sp>
    </p:spTree>
    <p:extLst>
      <p:ext uri="{BB962C8B-B14F-4D97-AF65-F5344CB8AC3E}">
        <p14:creationId xmlns:p14="http://schemas.microsoft.com/office/powerpoint/2010/main" val="21939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845" y="1743646"/>
            <a:ext cx="6033022" cy="6349082"/>
          </a:xfrm>
          <a:prstGeom prst="rect">
            <a:avLst/>
          </a:prstGeom>
          <a:ln>
            <a:solidFill>
              <a:schemeClr val="tx1"/>
            </a:solidFill>
          </a:ln>
        </p:spPr>
      </p:pic>
      <p:sp>
        <p:nvSpPr>
          <p:cNvPr id="3" name="TextBox 2">
            <a:extLst>
              <a:ext uri="{FF2B5EF4-FFF2-40B4-BE49-F238E27FC236}">
                <a16:creationId xmlns:a16="http://schemas.microsoft.com/office/drawing/2014/main" id="{035512F3-6C4E-F880-CB3E-E5498E1D6448}"/>
              </a:ext>
            </a:extLst>
          </p:cNvPr>
          <p:cNvSpPr txBox="1"/>
          <p:nvPr/>
        </p:nvSpPr>
        <p:spPr>
          <a:xfrm>
            <a:off x="5977631" y="8928556"/>
            <a:ext cx="880369" cy="215444"/>
          </a:xfrm>
          <a:prstGeom prst="rect">
            <a:avLst/>
          </a:prstGeom>
          <a:noFill/>
        </p:spPr>
        <p:txBody>
          <a:bodyPr wrap="none" rtlCol="0">
            <a:spAutoFit/>
          </a:bodyPr>
          <a:lstStyle/>
          <a:p>
            <a:r>
              <a:rPr lang="en-US" sz="800" dirty="0"/>
              <a:t>October 18,2024</a:t>
            </a:r>
          </a:p>
        </p:txBody>
      </p:sp>
      <p:sp>
        <p:nvSpPr>
          <p:cNvPr id="6" name="TextBox 5">
            <a:extLst>
              <a:ext uri="{FF2B5EF4-FFF2-40B4-BE49-F238E27FC236}">
                <a16:creationId xmlns:a16="http://schemas.microsoft.com/office/drawing/2014/main" id="{0452F1F0-CC27-5E9D-ED73-04472EE00E61}"/>
              </a:ext>
            </a:extLst>
          </p:cNvPr>
          <p:cNvSpPr txBox="1"/>
          <p:nvPr/>
        </p:nvSpPr>
        <p:spPr>
          <a:xfrm>
            <a:off x="1247761" y="310738"/>
            <a:ext cx="4362476" cy="923330"/>
          </a:xfrm>
          <a:prstGeom prst="rect">
            <a:avLst/>
          </a:prstGeom>
          <a:noFill/>
        </p:spPr>
        <p:txBody>
          <a:bodyPr wrap="none" rtlCol="0">
            <a:spAutoFit/>
          </a:bodyPr>
          <a:lstStyle/>
          <a:p>
            <a:pPr algn="ctr"/>
            <a:r>
              <a:rPr lang="en-US" b="1" dirty="0"/>
              <a:t>New Historical Marker acknowledging both </a:t>
            </a:r>
          </a:p>
          <a:p>
            <a:pPr algn="ctr"/>
            <a:r>
              <a:rPr lang="en-US" b="1" dirty="0"/>
              <a:t>the Church and the Cemetery was installed </a:t>
            </a:r>
          </a:p>
          <a:p>
            <a:pPr algn="ctr"/>
            <a:r>
              <a:rPr lang="en-US" b="1" dirty="0"/>
              <a:t>and dedicated in December 2020.</a:t>
            </a:r>
          </a:p>
        </p:txBody>
      </p:sp>
    </p:spTree>
    <p:extLst>
      <p:ext uri="{BB962C8B-B14F-4D97-AF65-F5344CB8AC3E}">
        <p14:creationId xmlns:p14="http://schemas.microsoft.com/office/powerpoint/2010/main" val="326468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5DF549-28DC-FA74-DE1A-8CEC68FF44AA}"/>
              </a:ext>
            </a:extLst>
          </p:cNvPr>
          <p:cNvSpPr txBox="1"/>
          <p:nvPr/>
        </p:nvSpPr>
        <p:spPr>
          <a:xfrm>
            <a:off x="682580" y="1867437"/>
            <a:ext cx="6012864" cy="1200329"/>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6 – Later that year, a second historical marker was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placed close to the shared corner of the church and cemetery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properties. </a:t>
            </a:r>
          </a:p>
          <a:p>
            <a:endParaRPr lang="en-US" dirty="0"/>
          </a:p>
        </p:txBody>
      </p:sp>
    </p:spTree>
    <p:extLst>
      <p:ext uri="{BB962C8B-B14F-4D97-AF65-F5344CB8AC3E}">
        <p14:creationId xmlns:p14="http://schemas.microsoft.com/office/powerpoint/2010/main" val="162871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81CBFD-E6FB-0194-7AB3-8C07DD9B4069}"/>
              </a:ext>
            </a:extLst>
          </p:cNvPr>
          <p:cNvSpPr txBox="1"/>
          <p:nvPr/>
        </p:nvSpPr>
        <p:spPr>
          <a:xfrm>
            <a:off x="2187338" y="461538"/>
            <a:ext cx="2276072" cy="369332"/>
          </a:xfrm>
          <a:prstGeom prst="rect">
            <a:avLst/>
          </a:prstGeom>
          <a:noFill/>
        </p:spPr>
        <p:txBody>
          <a:bodyPr wrap="none" rtlCol="0">
            <a:spAutoFit/>
          </a:bodyPr>
          <a:lstStyle/>
          <a:p>
            <a:pPr algn="ctr"/>
            <a:r>
              <a:rPr lang="en-US" b="1" dirty="0"/>
              <a:t>Newark Union Church</a:t>
            </a:r>
          </a:p>
        </p:txBody>
      </p:sp>
      <p:pic>
        <p:nvPicPr>
          <p:cNvPr id="18" name="Picture 17">
            <a:extLst>
              <a:ext uri="{FF2B5EF4-FFF2-40B4-BE49-F238E27FC236}">
                <a16:creationId xmlns:a16="http://schemas.microsoft.com/office/drawing/2014/main" id="{1091F7FB-36C7-1C3B-C8CE-45A7CCB60F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61323" y="3463336"/>
            <a:ext cx="1998243" cy="1250632"/>
          </a:xfrm>
          <a:prstGeom prst="rect">
            <a:avLst/>
          </a:prstGeom>
          <a:ln>
            <a:solidFill>
              <a:schemeClr val="tx1"/>
            </a:solidFill>
          </a:ln>
        </p:spPr>
      </p:pic>
      <p:pic>
        <p:nvPicPr>
          <p:cNvPr id="19" name="Picture 18">
            <a:extLst>
              <a:ext uri="{FF2B5EF4-FFF2-40B4-BE49-F238E27FC236}">
                <a16:creationId xmlns:a16="http://schemas.microsoft.com/office/drawing/2014/main" id="{9420EBF5-3E22-4126-F2BB-1C4B249131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037285" y="5031875"/>
            <a:ext cx="1930753" cy="1477457"/>
          </a:xfrm>
          <a:prstGeom prst="rect">
            <a:avLst/>
          </a:prstGeom>
          <a:noFill/>
          <a:ln>
            <a:solidFill>
              <a:schemeClr val="tx1"/>
            </a:solid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21" name="Picture 20">
            <a:extLst>
              <a:ext uri="{FF2B5EF4-FFF2-40B4-BE49-F238E27FC236}">
                <a16:creationId xmlns:a16="http://schemas.microsoft.com/office/drawing/2014/main" id="{FA6BE4B6-63AC-DCDE-7A80-F443E80F90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8544" y="5031875"/>
            <a:ext cx="1727699" cy="1477457"/>
          </a:xfrm>
          <a:prstGeom prst="rect">
            <a:avLst/>
          </a:prstGeom>
          <a:ln>
            <a:solidFill>
              <a:schemeClr val="tx1"/>
            </a:solidFill>
          </a:ln>
        </p:spPr>
      </p:pic>
      <p:pic>
        <p:nvPicPr>
          <p:cNvPr id="23" name="Picture 22">
            <a:extLst>
              <a:ext uri="{FF2B5EF4-FFF2-40B4-BE49-F238E27FC236}">
                <a16:creationId xmlns:a16="http://schemas.microsoft.com/office/drawing/2014/main" id="{0CBC52EC-6250-1221-20E7-9236B5FA93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0315" y="6841436"/>
            <a:ext cx="2369398" cy="1777048"/>
          </a:xfrm>
          <a:prstGeom prst="rect">
            <a:avLst/>
          </a:prstGeom>
          <a:ln>
            <a:solidFill>
              <a:schemeClr val="tx1"/>
            </a:solidFill>
          </a:ln>
        </p:spPr>
      </p:pic>
      <p:pic>
        <p:nvPicPr>
          <p:cNvPr id="24" name="Picture 23">
            <a:extLst>
              <a:ext uri="{FF2B5EF4-FFF2-40B4-BE49-F238E27FC236}">
                <a16:creationId xmlns:a16="http://schemas.microsoft.com/office/drawing/2014/main" id="{6D250CAC-6469-5282-8B50-6E301EF2D0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347" y="6814584"/>
            <a:ext cx="1335858" cy="1781145"/>
          </a:xfrm>
          <a:prstGeom prst="rect">
            <a:avLst/>
          </a:prstGeom>
          <a:ln>
            <a:solidFill>
              <a:schemeClr val="tx1"/>
            </a:solidFill>
          </a:ln>
        </p:spPr>
      </p:pic>
      <p:sp>
        <p:nvSpPr>
          <p:cNvPr id="25" name="TextBox 24">
            <a:extLst>
              <a:ext uri="{FF2B5EF4-FFF2-40B4-BE49-F238E27FC236}">
                <a16:creationId xmlns:a16="http://schemas.microsoft.com/office/drawing/2014/main" id="{DBDAFC48-8F7B-7461-A047-9C61035FB495}"/>
              </a:ext>
            </a:extLst>
          </p:cNvPr>
          <p:cNvSpPr txBox="1"/>
          <p:nvPr/>
        </p:nvSpPr>
        <p:spPr>
          <a:xfrm>
            <a:off x="222211" y="8549716"/>
            <a:ext cx="1477136" cy="344069"/>
          </a:xfrm>
          <a:prstGeom prst="rect">
            <a:avLst/>
          </a:prstGeom>
          <a:noFill/>
        </p:spPr>
        <p:txBody>
          <a:bodyPr wrap="none" rtlCol="0">
            <a:spAutoFit/>
          </a:bodyPr>
          <a:lstStyle/>
          <a:p>
            <a:r>
              <a:rPr lang="en-US" sz="1636" dirty="0"/>
              <a:t>2022 - Worship</a:t>
            </a:r>
          </a:p>
        </p:txBody>
      </p:sp>
      <p:sp>
        <p:nvSpPr>
          <p:cNvPr id="26" name="TextBox 25">
            <a:extLst>
              <a:ext uri="{FF2B5EF4-FFF2-40B4-BE49-F238E27FC236}">
                <a16:creationId xmlns:a16="http://schemas.microsoft.com/office/drawing/2014/main" id="{EFD9EBB7-D5C6-C6C8-BA2C-873DB868C7AA}"/>
              </a:ext>
            </a:extLst>
          </p:cNvPr>
          <p:cNvSpPr txBox="1"/>
          <p:nvPr/>
        </p:nvSpPr>
        <p:spPr>
          <a:xfrm>
            <a:off x="2142882" y="8566365"/>
            <a:ext cx="2023759" cy="344069"/>
          </a:xfrm>
          <a:prstGeom prst="rect">
            <a:avLst/>
          </a:prstGeom>
          <a:noFill/>
        </p:spPr>
        <p:txBody>
          <a:bodyPr wrap="none" rtlCol="0">
            <a:spAutoFit/>
          </a:bodyPr>
          <a:lstStyle/>
          <a:p>
            <a:r>
              <a:rPr lang="en-US" sz="1636" dirty="0"/>
              <a:t>Community Meetings</a:t>
            </a:r>
          </a:p>
        </p:txBody>
      </p:sp>
      <p:sp>
        <p:nvSpPr>
          <p:cNvPr id="28" name="TextBox 27">
            <a:extLst>
              <a:ext uri="{FF2B5EF4-FFF2-40B4-BE49-F238E27FC236}">
                <a16:creationId xmlns:a16="http://schemas.microsoft.com/office/drawing/2014/main" id="{BBB606DD-25F6-7120-55B6-9946C4B3FFBB}"/>
              </a:ext>
            </a:extLst>
          </p:cNvPr>
          <p:cNvSpPr txBox="1"/>
          <p:nvPr/>
        </p:nvSpPr>
        <p:spPr>
          <a:xfrm>
            <a:off x="2411899" y="6470515"/>
            <a:ext cx="2358979" cy="344069"/>
          </a:xfrm>
          <a:prstGeom prst="rect">
            <a:avLst/>
          </a:prstGeom>
          <a:noFill/>
        </p:spPr>
        <p:txBody>
          <a:bodyPr wrap="none" rtlCol="0">
            <a:spAutoFit/>
          </a:bodyPr>
          <a:lstStyle/>
          <a:p>
            <a:r>
              <a:rPr lang="en-US" sz="1636" dirty="0"/>
              <a:t>2020 - Before Restoration</a:t>
            </a:r>
          </a:p>
        </p:txBody>
      </p:sp>
      <p:sp>
        <p:nvSpPr>
          <p:cNvPr id="29" name="TextBox 28">
            <a:extLst>
              <a:ext uri="{FF2B5EF4-FFF2-40B4-BE49-F238E27FC236}">
                <a16:creationId xmlns:a16="http://schemas.microsoft.com/office/drawing/2014/main" id="{5B57EDBD-8960-9428-9D8C-489972C47334}"/>
              </a:ext>
            </a:extLst>
          </p:cNvPr>
          <p:cNvSpPr txBox="1"/>
          <p:nvPr/>
        </p:nvSpPr>
        <p:spPr>
          <a:xfrm>
            <a:off x="4863744" y="4671229"/>
            <a:ext cx="607859" cy="344069"/>
          </a:xfrm>
          <a:prstGeom prst="rect">
            <a:avLst/>
          </a:prstGeom>
          <a:noFill/>
        </p:spPr>
        <p:txBody>
          <a:bodyPr wrap="none" rtlCol="0">
            <a:spAutoFit/>
          </a:bodyPr>
          <a:lstStyle/>
          <a:p>
            <a:r>
              <a:rPr lang="en-US" sz="1636" dirty="0"/>
              <a:t>1906</a:t>
            </a:r>
          </a:p>
        </p:txBody>
      </p:sp>
      <p:sp>
        <p:nvSpPr>
          <p:cNvPr id="30" name="TextBox 29">
            <a:extLst>
              <a:ext uri="{FF2B5EF4-FFF2-40B4-BE49-F238E27FC236}">
                <a16:creationId xmlns:a16="http://schemas.microsoft.com/office/drawing/2014/main" id="{7F2137A7-3B25-A36E-1D0C-8ABA5F2C4B38}"/>
              </a:ext>
            </a:extLst>
          </p:cNvPr>
          <p:cNvSpPr txBox="1"/>
          <p:nvPr/>
        </p:nvSpPr>
        <p:spPr>
          <a:xfrm>
            <a:off x="1321593" y="4653340"/>
            <a:ext cx="607859" cy="344069"/>
          </a:xfrm>
          <a:prstGeom prst="rect">
            <a:avLst/>
          </a:prstGeom>
          <a:noFill/>
        </p:spPr>
        <p:txBody>
          <a:bodyPr wrap="none" rtlCol="0">
            <a:spAutoFit/>
          </a:bodyPr>
          <a:lstStyle/>
          <a:p>
            <a:r>
              <a:rPr lang="en-US" sz="1636" dirty="0"/>
              <a:t>1845</a:t>
            </a:r>
          </a:p>
        </p:txBody>
      </p:sp>
      <p:pic>
        <p:nvPicPr>
          <p:cNvPr id="31" name="Picture 30">
            <a:extLst>
              <a:ext uri="{FF2B5EF4-FFF2-40B4-BE49-F238E27FC236}">
                <a16:creationId xmlns:a16="http://schemas.microsoft.com/office/drawing/2014/main" id="{13BDC69D-9291-1DC8-95E7-DE73017F7B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3971" y="3437852"/>
            <a:ext cx="1708648" cy="1276115"/>
          </a:xfrm>
          <a:prstGeom prst="rect">
            <a:avLst/>
          </a:prstGeom>
          <a:ln>
            <a:solidFill>
              <a:schemeClr val="tx1"/>
            </a:solidFill>
          </a:ln>
        </p:spPr>
      </p:pic>
      <p:pic>
        <p:nvPicPr>
          <p:cNvPr id="32" name="Picture 31">
            <a:extLst>
              <a:ext uri="{FF2B5EF4-FFF2-40B4-BE49-F238E27FC236}">
                <a16:creationId xmlns:a16="http://schemas.microsoft.com/office/drawing/2014/main" id="{11E5E7D3-C7B6-691B-ED4C-CFB69DB067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49042" y="3635374"/>
            <a:ext cx="1335858" cy="889703"/>
          </a:xfrm>
          <a:prstGeom prst="rect">
            <a:avLst/>
          </a:prstGeom>
          <a:ln>
            <a:solidFill>
              <a:schemeClr val="tx1"/>
            </a:solidFill>
          </a:ln>
        </p:spPr>
      </p:pic>
      <p:sp>
        <p:nvSpPr>
          <p:cNvPr id="33" name="TextBox 32">
            <a:extLst>
              <a:ext uri="{FF2B5EF4-FFF2-40B4-BE49-F238E27FC236}">
                <a16:creationId xmlns:a16="http://schemas.microsoft.com/office/drawing/2014/main" id="{8F7044E1-6D83-7CEA-1E8D-815BCCD5F201}"/>
              </a:ext>
            </a:extLst>
          </p:cNvPr>
          <p:cNvSpPr txBox="1"/>
          <p:nvPr/>
        </p:nvSpPr>
        <p:spPr>
          <a:xfrm>
            <a:off x="2763265" y="4503350"/>
            <a:ext cx="1124219" cy="344069"/>
          </a:xfrm>
          <a:prstGeom prst="rect">
            <a:avLst/>
          </a:prstGeom>
          <a:noFill/>
        </p:spPr>
        <p:txBody>
          <a:bodyPr wrap="none" rtlCol="0">
            <a:spAutoFit/>
          </a:bodyPr>
          <a:lstStyle/>
          <a:p>
            <a:r>
              <a:rPr lang="en-US" sz="1636" dirty="0"/>
              <a:t>Date Stone</a:t>
            </a:r>
          </a:p>
        </p:txBody>
      </p:sp>
      <p:pic>
        <p:nvPicPr>
          <p:cNvPr id="34" name="Picture 33">
            <a:extLst>
              <a:ext uri="{FF2B5EF4-FFF2-40B4-BE49-F238E27FC236}">
                <a16:creationId xmlns:a16="http://schemas.microsoft.com/office/drawing/2014/main" id="{10885C23-C997-647E-978D-1874E733E8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72467" y="1334746"/>
            <a:ext cx="2964873" cy="1974652"/>
          </a:xfrm>
          <a:prstGeom prst="rect">
            <a:avLst/>
          </a:prstGeom>
          <a:ln>
            <a:solidFill>
              <a:schemeClr val="tx1"/>
            </a:solidFill>
          </a:ln>
        </p:spPr>
      </p:pic>
      <p:sp>
        <p:nvSpPr>
          <p:cNvPr id="4" name="TextBox 3">
            <a:extLst>
              <a:ext uri="{FF2B5EF4-FFF2-40B4-BE49-F238E27FC236}">
                <a16:creationId xmlns:a16="http://schemas.microsoft.com/office/drawing/2014/main" id="{B2D72333-7F0E-C24D-9D7C-784ACD1DA472}"/>
              </a:ext>
            </a:extLst>
          </p:cNvPr>
          <p:cNvSpPr txBox="1"/>
          <p:nvPr/>
        </p:nvSpPr>
        <p:spPr>
          <a:xfrm>
            <a:off x="5977631" y="8928556"/>
            <a:ext cx="880369" cy="215444"/>
          </a:xfrm>
          <a:prstGeom prst="rect">
            <a:avLst/>
          </a:prstGeom>
          <a:noFill/>
        </p:spPr>
        <p:txBody>
          <a:bodyPr wrap="none" rtlCol="0">
            <a:spAutoFit/>
          </a:bodyPr>
          <a:lstStyle/>
          <a:p>
            <a:r>
              <a:rPr lang="en-US" sz="800" dirty="0"/>
              <a:t>October 18,2024</a:t>
            </a:r>
          </a:p>
        </p:txBody>
      </p:sp>
      <p:pic>
        <p:nvPicPr>
          <p:cNvPr id="6" name="Picture 5">
            <a:extLst>
              <a:ext uri="{FF2B5EF4-FFF2-40B4-BE49-F238E27FC236}">
                <a16:creationId xmlns:a16="http://schemas.microsoft.com/office/drawing/2014/main" id="{60B4D54F-BE37-49AB-1C0D-821B066FAAF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276" y="1468004"/>
            <a:ext cx="1708648" cy="1626886"/>
          </a:xfrm>
          <a:prstGeom prst="rect">
            <a:avLst/>
          </a:prstGeom>
          <a:ln>
            <a:solidFill>
              <a:schemeClr val="tx1"/>
            </a:solidFill>
          </a:ln>
        </p:spPr>
      </p:pic>
      <p:sp>
        <p:nvSpPr>
          <p:cNvPr id="5" name="TextBox 4">
            <a:extLst>
              <a:ext uri="{FF2B5EF4-FFF2-40B4-BE49-F238E27FC236}">
                <a16:creationId xmlns:a16="http://schemas.microsoft.com/office/drawing/2014/main" id="{81E539C7-A1A1-8B62-BC2B-0DEE65234610}"/>
              </a:ext>
            </a:extLst>
          </p:cNvPr>
          <p:cNvSpPr txBox="1"/>
          <p:nvPr/>
        </p:nvSpPr>
        <p:spPr>
          <a:xfrm>
            <a:off x="5002661" y="8565724"/>
            <a:ext cx="874535" cy="344710"/>
          </a:xfrm>
          <a:prstGeom prst="rect">
            <a:avLst/>
          </a:prstGeom>
          <a:noFill/>
        </p:spPr>
        <p:txBody>
          <a:bodyPr wrap="none" rtlCol="0">
            <a:spAutoFit/>
          </a:bodyPr>
          <a:lstStyle/>
          <a:p>
            <a:r>
              <a:rPr lang="en-US" sz="1640" dirty="0"/>
              <a:t>Displays</a:t>
            </a:r>
          </a:p>
        </p:txBody>
      </p:sp>
      <p:pic>
        <p:nvPicPr>
          <p:cNvPr id="10" name="Picture 9">
            <a:extLst>
              <a:ext uri="{FF2B5EF4-FFF2-40B4-BE49-F238E27FC236}">
                <a16:creationId xmlns:a16="http://schemas.microsoft.com/office/drawing/2014/main" id="{8541C947-C840-526A-6F6B-2DFBA0F1AA0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74274" y="6841436"/>
            <a:ext cx="2270338" cy="1777048"/>
          </a:xfrm>
          <a:prstGeom prst="rect">
            <a:avLst/>
          </a:prstGeom>
          <a:ln>
            <a:solidFill>
              <a:schemeClr val="tx1"/>
            </a:solidFill>
          </a:ln>
        </p:spPr>
      </p:pic>
    </p:spTree>
    <p:extLst>
      <p:ext uri="{BB962C8B-B14F-4D97-AF65-F5344CB8AC3E}">
        <p14:creationId xmlns:p14="http://schemas.microsoft.com/office/powerpoint/2010/main" val="235962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2675EE-D8BB-8D64-A3C4-05ACA4EDAB82}"/>
              </a:ext>
            </a:extLst>
          </p:cNvPr>
          <p:cNvSpPr txBox="1"/>
          <p:nvPr/>
        </p:nvSpPr>
        <p:spPr>
          <a:xfrm>
            <a:off x="131094" y="772733"/>
            <a:ext cx="6726906" cy="7201972"/>
          </a:xfrm>
          <a:prstGeom prst="rect">
            <a:avLst/>
          </a:prstGeom>
          <a:noFill/>
        </p:spPr>
        <p:txBody>
          <a:bodyPr wrap="none" rtlCol="0">
            <a:spAutoFit/>
          </a:bodyPr>
          <a:lstStyle/>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Slide 7 - The Newark Union Church is such a historically significant part of the site that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 must take a few moments to share about it. The church was built in 1845 as a two-story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fieldstone Quaker meeting house. The Union, or community, met there on Saturdays for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exchange of goods and socializing, and then for worship on Sundays. By 1880, the Quaker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meeting had been “laid down” and the congregation of the church was Methodist,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although the church still belonged to the Union.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1906, the building was renovated to a Gothic Revival-style 1-story church with a </a:t>
            </a:r>
          </a:p>
          <a:p>
            <a:pPr marL="0" marR="0">
              <a:spcBef>
                <a:spcPts val="0"/>
              </a:spcBef>
              <a:spcAft>
                <a:spcPts val="0"/>
              </a:spcAft>
            </a:pP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stuccoed</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exterior, large lancet windows and a separate entrance and foyer. The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Methodist congregation continued to worship there until 1951. That congregation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outgrew the church and built a new building along Concord Pike, which is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Aldersgate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Methodist Church. A non-denominational congregation worshipped in Newark Union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Church until 1970 when they dedicated their new church building as the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Shellburne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Bible Church located just down the hill. After that, the Newark Union Church building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was closed and remained vacant for over 50 years.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2020, with a rekindled vision, the Board of Directors began restoration of the church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to again open it up to the community for worship, weddings, funerals and community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meetings. With grants and generous individual donations, in 2021, the exterior was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restored. In 2022, after receiving additional grants and donations, the restoration of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interior was completed. That year, the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Shellburne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Bible Church congregation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conducted a beautiful Christmas Eve worship service in the Church. In 2023, the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building was made available for community meetings. The Brandywine Hundred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Historical Society has been holding monthly meetings there with presentations of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historical focus. That Spring, a small wedding was held. Currently, the church holds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museum-quality displays highlighting times of the veterans in the cemetery and life </a:t>
            </a:r>
          </a:p>
          <a:p>
            <a:pPr marL="0" marR="0">
              <a:spcBef>
                <a:spcPts val="0"/>
              </a:spcBef>
              <a:spcAft>
                <a:spcPts val="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i</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 the mid-to-late 1800s and early-1900s. Just last month, the Church had the honor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of being the place for a funeral service for one of the former caretakers of the property.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That brought the life of the church back to its original design and intent.</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will be holding a Grand Opening of the Church with its spectacular displays </a:t>
            </a:r>
          </a:p>
          <a:p>
            <a:pPr marL="0" marR="0">
              <a:spcBef>
                <a:spcPts val="0"/>
              </a:spcBef>
              <a:spcAft>
                <a:spcPts val="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the Spring of 2025.</a:t>
            </a:r>
          </a:p>
          <a:p>
            <a:endParaRPr lang="en-US" sz="1400" dirty="0"/>
          </a:p>
        </p:txBody>
      </p:sp>
    </p:spTree>
    <p:extLst>
      <p:ext uri="{BB962C8B-B14F-4D97-AF65-F5344CB8AC3E}">
        <p14:creationId xmlns:p14="http://schemas.microsoft.com/office/powerpoint/2010/main" val="365398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2700A-95FE-9742-8B03-258920C4E1B9}"/>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7" name="Picture 6">
            <a:extLst>
              <a:ext uri="{FF2B5EF4-FFF2-40B4-BE49-F238E27FC236}">
                <a16:creationId xmlns:a16="http://schemas.microsoft.com/office/drawing/2014/main" id="{D9AB162F-023E-484C-7B9E-A3D06852E1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809" y="2141588"/>
            <a:ext cx="5740380" cy="4305285"/>
          </a:xfrm>
          <a:prstGeom prst="rect">
            <a:avLst/>
          </a:prstGeom>
          <a:ln w="3175">
            <a:solidFill>
              <a:schemeClr val="tx1"/>
            </a:solidFill>
          </a:ln>
        </p:spPr>
      </p:pic>
      <p:sp>
        <p:nvSpPr>
          <p:cNvPr id="8" name="TextBox 7">
            <a:extLst>
              <a:ext uri="{FF2B5EF4-FFF2-40B4-BE49-F238E27FC236}">
                <a16:creationId xmlns:a16="http://schemas.microsoft.com/office/drawing/2014/main" id="{B039C51D-45A7-73E7-6325-08B42C9BCC5B}"/>
              </a:ext>
            </a:extLst>
          </p:cNvPr>
          <p:cNvSpPr txBox="1"/>
          <p:nvPr/>
        </p:nvSpPr>
        <p:spPr>
          <a:xfrm>
            <a:off x="137186" y="6592597"/>
            <a:ext cx="6779100" cy="2554545"/>
          </a:xfrm>
          <a:prstGeom prst="rect">
            <a:avLst/>
          </a:prstGeom>
          <a:noFill/>
        </p:spPr>
        <p:txBody>
          <a:bodyPr wrap="none" rtlCol="0">
            <a:spAutoFit/>
          </a:bodyPr>
          <a:lstStyle/>
          <a:p>
            <a:r>
              <a:rPr lang="en-US" sz="1600" b="1" dirty="0"/>
              <a:t>One-half acre was donated by Valentine Hollingsworth in 1687.</a:t>
            </a:r>
          </a:p>
          <a:p>
            <a:endParaRPr lang="en-US" sz="1600" b="1" dirty="0"/>
          </a:p>
          <a:p>
            <a:r>
              <a:rPr lang="en-US" sz="1600" b="1" dirty="0"/>
              <a:t>The cemetery was expanded in 1897 when additional acreage was purchased </a:t>
            </a:r>
          </a:p>
          <a:p>
            <a:r>
              <a:rPr lang="en-US" sz="1600" b="1" dirty="0"/>
              <a:t>from Clark Webster for $500 from the will of Rebeca </a:t>
            </a:r>
            <a:r>
              <a:rPr lang="en-US" sz="1600" b="1" dirty="0" err="1"/>
              <a:t>Forwood</a:t>
            </a:r>
            <a:r>
              <a:rPr lang="en-US" sz="1600" b="1" dirty="0"/>
              <a:t>.</a:t>
            </a:r>
          </a:p>
          <a:p>
            <a:endParaRPr lang="en-US" sz="1600" b="1" dirty="0"/>
          </a:p>
          <a:p>
            <a:r>
              <a:rPr lang="en-US" sz="1600" b="1" dirty="0"/>
              <a:t>The cemetery has over 1100 burials dating back to the late 1600’s.</a:t>
            </a:r>
          </a:p>
          <a:p>
            <a:endParaRPr lang="en-US" sz="1600" b="1" dirty="0"/>
          </a:p>
          <a:p>
            <a:r>
              <a:rPr lang="en-US" sz="1600" b="1" dirty="0"/>
              <a:t>Many prominent families of Brandywine Hundred are resting here; Talley, </a:t>
            </a:r>
          </a:p>
          <a:p>
            <a:r>
              <a:rPr lang="en-US" sz="1600" b="1" dirty="0" err="1"/>
              <a:t>Weldin</a:t>
            </a:r>
            <a:r>
              <a:rPr lang="en-US" sz="1600" b="1" dirty="0"/>
              <a:t>, </a:t>
            </a:r>
            <a:r>
              <a:rPr lang="en-US" sz="1600" b="1" dirty="0" err="1"/>
              <a:t>Carr</a:t>
            </a:r>
            <a:r>
              <a:rPr lang="en-US" sz="1600" b="1" dirty="0"/>
              <a:t>, Grubb, Wilson, Miller, Sharpley, </a:t>
            </a:r>
            <a:r>
              <a:rPr lang="en-US" sz="1600" b="1" dirty="0" err="1"/>
              <a:t>Foulk</a:t>
            </a:r>
            <a:r>
              <a:rPr lang="en-US" sz="1600" b="1" dirty="0"/>
              <a:t>, </a:t>
            </a:r>
            <a:r>
              <a:rPr lang="en-US" sz="1600" b="1" dirty="0" err="1"/>
              <a:t>Forwood</a:t>
            </a:r>
            <a:r>
              <a:rPr lang="en-US" sz="1600" b="1" dirty="0"/>
              <a:t> and more.</a:t>
            </a:r>
          </a:p>
          <a:p>
            <a:endParaRPr lang="en-US" sz="1600" b="1" dirty="0"/>
          </a:p>
        </p:txBody>
      </p:sp>
      <p:pic>
        <p:nvPicPr>
          <p:cNvPr id="11" name="Picture 10">
            <a:extLst>
              <a:ext uri="{FF2B5EF4-FFF2-40B4-BE49-F238E27FC236}">
                <a16:creationId xmlns:a16="http://schemas.microsoft.com/office/drawing/2014/main" id="{F523950C-0210-F841-B117-5A49FD5B56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014" y="61153"/>
            <a:ext cx="2083443" cy="2019148"/>
          </a:xfrm>
          <a:prstGeom prst="rect">
            <a:avLst/>
          </a:prstGeom>
          <a:ln>
            <a:solidFill>
              <a:schemeClr val="tx1"/>
            </a:solidFill>
          </a:ln>
        </p:spPr>
      </p:pic>
    </p:spTree>
    <p:extLst>
      <p:ext uri="{BB962C8B-B14F-4D97-AF65-F5344CB8AC3E}">
        <p14:creationId xmlns:p14="http://schemas.microsoft.com/office/powerpoint/2010/main" val="132367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7C5C05-4502-C76E-C66F-25C160B6433A}"/>
              </a:ext>
            </a:extLst>
          </p:cNvPr>
          <p:cNvSpPr txBox="1"/>
          <p:nvPr/>
        </p:nvSpPr>
        <p:spPr>
          <a:xfrm>
            <a:off x="437882" y="1133341"/>
            <a:ext cx="6329490" cy="3139321"/>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8 – Newark Union Cemetery was established in 1687 by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Valentine Hollingsworth who donated the first half-acre of land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“being some already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buryed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ye spot”, as indicated on the NC-5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historical marker. In 1897, additional ground was purchased. The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Cemetery now covers almost 2 acres, contains more than 1100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graves and is still active with 3-4 burials per year. It was defined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1905 Articles of Incorporation that to be buried here, you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must be a resident of Brandywine Hundred or a family member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thereof, so you will find members of prominent Brandywine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Hundred families resting there. </a:t>
            </a:r>
          </a:p>
          <a:p>
            <a:endParaRPr lang="en-US" dirty="0"/>
          </a:p>
        </p:txBody>
      </p:sp>
      <p:sp>
        <p:nvSpPr>
          <p:cNvPr id="4" name="TextBox 3">
            <a:extLst>
              <a:ext uri="{FF2B5EF4-FFF2-40B4-BE49-F238E27FC236}">
                <a16:creationId xmlns:a16="http://schemas.microsoft.com/office/drawing/2014/main" id="{A6CB45D7-40A3-BCD0-7E14-7201356FE23E}"/>
              </a:ext>
            </a:extLst>
          </p:cNvPr>
          <p:cNvSpPr txBox="1"/>
          <p:nvPr/>
        </p:nvSpPr>
        <p:spPr>
          <a:xfrm>
            <a:off x="437882" y="4132719"/>
            <a:ext cx="3432218" cy="1754326"/>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Perpetual Care cemetery. Burials are free but a Perpetual Care fee is charged. The fee used to be charged yearly but now there is only a 1-time fee when a plot is reserved.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49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000" y="196863"/>
            <a:ext cx="3807996" cy="704983"/>
          </a:xfrm>
        </p:spPr>
        <p:txBody>
          <a:bodyPr>
            <a:noAutofit/>
          </a:bodyPr>
          <a:lstStyle/>
          <a:p>
            <a:r>
              <a:rPr lang="en-US" sz="1800" b="1" dirty="0"/>
              <a:t>Newark Union Cemetery</a:t>
            </a:r>
          </a:p>
        </p:txBody>
      </p:sp>
      <p:sp>
        <p:nvSpPr>
          <p:cNvPr id="4" name="TextBox 3"/>
          <p:cNvSpPr txBox="1"/>
          <p:nvPr/>
        </p:nvSpPr>
        <p:spPr>
          <a:xfrm>
            <a:off x="5955189" y="8902783"/>
            <a:ext cx="902811" cy="215444"/>
          </a:xfrm>
          <a:prstGeom prst="rect">
            <a:avLst/>
          </a:prstGeom>
          <a:noFill/>
        </p:spPr>
        <p:txBody>
          <a:bodyPr wrap="none" rtlCol="0">
            <a:spAutoFit/>
          </a:bodyPr>
          <a:lstStyle/>
          <a:p>
            <a:r>
              <a:rPr lang="en-US" sz="800" dirty="0"/>
              <a:t>October 18, 2024</a:t>
            </a:r>
          </a:p>
        </p:txBody>
      </p:sp>
      <p:sp>
        <p:nvSpPr>
          <p:cNvPr id="3" name="TextBox 2"/>
          <p:cNvSpPr txBox="1"/>
          <p:nvPr/>
        </p:nvSpPr>
        <p:spPr>
          <a:xfrm>
            <a:off x="2375374" y="3132671"/>
            <a:ext cx="184731" cy="646331"/>
          </a:xfrm>
          <a:prstGeom prst="rect">
            <a:avLst/>
          </a:prstGeom>
          <a:noFill/>
        </p:spPr>
        <p:txBody>
          <a:bodyPr wrap="none" rtlCol="0">
            <a:spAutoFit/>
          </a:bodyPr>
          <a:lstStyle/>
          <a:p>
            <a:endParaRPr lang="en-US" dirty="0"/>
          </a:p>
          <a:p>
            <a:endParaRPr lang="en-US" dirty="0"/>
          </a:p>
        </p:txBody>
      </p:sp>
      <p:pic>
        <p:nvPicPr>
          <p:cNvPr id="6" name="Picture 5"/>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754" y="1176222"/>
            <a:ext cx="6518487" cy="3756654"/>
          </a:xfrm>
          <a:prstGeom prst="rect">
            <a:avLst/>
          </a:prstGeom>
          <a:noFill/>
          <a:ln>
            <a:solidFill>
              <a:schemeClr val="tx1"/>
            </a:solidFill>
          </a:ln>
        </p:spPr>
      </p:pic>
      <p:sp>
        <p:nvSpPr>
          <p:cNvPr id="5" name="TextBox 4">
            <a:extLst>
              <a:ext uri="{FF2B5EF4-FFF2-40B4-BE49-F238E27FC236}">
                <a16:creationId xmlns:a16="http://schemas.microsoft.com/office/drawing/2014/main" id="{185B6ABD-C31E-A6EA-D248-443E0E74697B}"/>
              </a:ext>
            </a:extLst>
          </p:cNvPr>
          <p:cNvSpPr txBox="1"/>
          <p:nvPr/>
        </p:nvSpPr>
        <p:spPr>
          <a:xfrm>
            <a:off x="5546463" y="4565892"/>
            <a:ext cx="1244251" cy="215444"/>
          </a:xfrm>
          <a:prstGeom prst="rect">
            <a:avLst/>
          </a:prstGeom>
          <a:noFill/>
        </p:spPr>
        <p:txBody>
          <a:bodyPr wrap="none" rtlCol="0">
            <a:spAutoFit/>
          </a:bodyPr>
          <a:lstStyle/>
          <a:p>
            <a:r>
              <a:rPr lang="en-US" sz="800" dirty="0"/>
              <a:t>NRHP Nomination packet</a:t>
            </a:r>
          </a:p>
        </p:txBody>
      </p:sp>
      <p:pic>
        <p:nvPicPr>
          <p:cNvPr id="17" name="Picture 16">
            <a:extLst>
              <a:ext uri="{FF2B5EF4-FFF2-40B4-BE49-F238E27FC236}">
                <a16:creationId xmlns:a16="http://schemas.microsoft.com/office/drawing/2014/main" id="{866AEBFF-5627-650B-D8B4-96B29217A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754" y="5551326"/>
            <a:ext cx="2651945" cy="1768826"/>
          </a:xfrm>
          <a:prstGeom prst="rect">
            <a:avLst/>
          </a:prstGeom>
          <a:ln>
            <a:solidFill>
              <a:schemeClr val="tx1"/>
            </a:solidFill>
          </a:ln>
        </p:spPr>
      </p:pic>
      <p:sp>
        <p:nvSpPr>
          <p:cNvPr id="18" name="TextBox 17">
            <a:extLst>
              <a:ext uri="{FF2B5EF4-FFF2-40B4-BE49-F238E27FC236}">
                <a16:creationId xmlns:a16="http://schemas.microsoft.com/office/drawing/2014/main" id="{8EEB52E9-35EF-03E6-7CB6-506D73EEB70C}"/>
              </a:ext>
            </a:extLst>
          </p:cNvPr>
          <p:cNvSpPr txBox="1"/>
          <p:nvPr/>
        </p:nvSpPr>
        <p:spPr>
          <a:xfrm>
            <a:off x="926101" y="7284725"/>
            <a:ext cx="1033360" cy="307777"/>
          </a:xfrm>
          <a:prstGeom prst="rect">
            <a:avLst/>
          </a:prstGeom>
          <a:noFill/>
        </p:spPr>
        <p:txBody>
          <a:bodyPr wrap="none" rtlCol="0">
            <a:spAutoFit/>
          </a:bodyPr>
          <a:lstStyle/>
          <a:p>
            <a:r>
              <a:rPr lang="en-US" sz="1400" b="1" dirty="0"/>
              <a:t>South View</a:t>
            </a:r>
          </a:p>
        </p:txBody>
      </p:sp>
      <p:sp>
        <p:nvSpPr>
          <p:cNvPr id="19" name="TextBox 18">
            <a:extLst>
              <a:ext uri="{FF2B5EF4-FFF2-40B4-BE49-F238E27FC236}">
                <a16:creationId xmlns:a16="http://schemas.microsoft.com/office/drawing/2014/main" id="{58A41732-37AD-F453-71F4-4C6982A5A2A1}"/>
              </a:ext>
            </a:extLst>
          </p:cNvPr>
          <p:cNvSpPr txBox="1"/>
          <p:nvPr/>
        </p:nvSpPr>
        <p:spPr>
          <a:xfrm>
            <a:off x="4409907" y="7273498"/>
            <a:ext cx="1034963" cy="307777"/>
          </a:xfrm>
          <a:prstGeom prst="rect">
            <a:avLst/>
          </a:prstGeom>
          <a:noFill/>
        </p:spPr>
        <p:txBody>
          <a:bodyPr wrap="none" rtlCol="0">
            <a:spAutoFit/>
          </a:bodyPr>
          <a:lstStyle/>
          <a:p>
            <a:r>
              <a:rPr lang="en-US" sz="1400" b="1" dirty="0"/>
              <a:t>North View</a:t>
            </a:r>
          </a:p>
        </p:txBody>
      </p:sp>
      <p:pic>
        <p:nvPicPr>
          <p:cNvPr id="20" name="Picture 19">
            <a:extLst>
              <a:ext uri="{FF2B5EF4-FFF2-40B4-BE49-F238E27FC236}">
                <a16:creationId xmlns:a16="http://schemas.microsoft.com/office/drawing/2014/main" id="{07E174C6-644F-F56F-A097-6180018ED4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5769" y="5561226"/>
            <a:ext cx="3658094" cy="1745673"/>
          </a:xfrm>
          <a:prstGeom prst="rect">
            <a:avLst/>
          </a:prstGeom>
          <a:ln>
            <a:solidFill>
              <a:schemeClr val="tx1"/>
            </a:solidFill>
          </a:ln>
        </p:spPr>
      </p:pic>
      <p:sp>
        <p:nvSpPr>
          <p:cNvPr id="21" name="TextBox 20">
            <a:extLst>
              <a:ext uri="{FF2B5EF4-FFF2-40B4-BE49-F238E27FC236}">
                <a16:creationId xmlns:a16="http://schemas.microsoft.com/office/drawing/2014/main" id="{2E43BFDE-EA96-9D6C-E07A-4CD694734722}"/>
              </a:ext>
            </a:extLst>
          </p:cNvPr>
          <p:cNvSpPr txBox="1"/>
          <p:nvPr/>
        </p:nvSpPr>
        <p:spPr>
          <a:xfrm>
            <a:off x="2995933" y="4863504"/>
            <a:ext cx="550151" cy="307777"/>
          </a:xfrm>
          <a:prstGeom prst="rect">
            <a:avLst/>
          </a:prstGeom>
          <a:noFill/>
        </p:spPr>
        <p:txBody>
          <a:bodyPr wrap="none" rtlCol="0">
            <a:spAutoFit/>
          </a:bodyPr>
          <a:lstStyle/>
          <a:p>
            <a:r>
              <a:rPr lang="en-US" sz="1400" b="1" dirty="0"/>
              <a:t>2019</a:t>
            </a:r>
          </a:p>
        </p:txBody>
      </p:sp>
    </p:spTree>
    <p:extLst>
      <p:ext uri="{BB962C8B-B14F-4D97-AF65-F5344CB8AC3E}">
        <p14:creationId xmlns:p14="http://schemas.microsoft.com/office/powerpoint/2010/main" val="306528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F62A5B-D8B8-52B4-F8DA-B77B74030B84}"/>
              </a:ext>
            </a:extLst>
          </p:cNvPr>
          <p:cNvSpPr txBox="1"/>
          <p:nvPr/>
        </p:nvSpPr>
        <p:spPr>
          <a:xfrm>
            <a:off x="476518" y="1854558"/>
            <a:ext cx="6149119" cy="2585323"/>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 – Good Morning. Thank you for the opportunity to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present the Newark Cemetery to you. My name is Anne Daly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with me is Cindy Davis. We are the Treasurer and Secretary,</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respectively, of the Newark Union Corporation, which has a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nine-member Board of Directors that oversees the Newark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Union Church &amp; Cemetery properties. The 2 properties are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interconnected that a presentation of the Cemetery has to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include some facts about the Church.</a:t>
            </a:r>
          </a:p>
          <a:p>
            <a:endParaRPr lang="en-US" dirty="0"/>
          </a:p>
        </p:txBody>
      </p:sp>
    </p:spTree>
    <p:extLst>
      <p:ext uri="{BB962C8B-B14F-4D97-AF65-F5344CB8AC3E}">
        <p14:creationId xmlns:p14="http://schemas.microsoft.com/office/powerpoint/2010/main" val="9029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5D2F2E-E676-B5C1-E2DF-A0B1CF0D07DB}"/>
              </a:ext>
            </a:extLst>
          </p:cNvPr>
          <p:cNvSpPr txBox="1"/>
          <p:nvPr/>
        </p:nvSpPr>
        <p:spPr>
          <a:xfrm>
            <a:off x="1716110" y="3140839"/>
            <a:ext cx="3432218" cy="2862322"/>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9 – This is an aerial view of the cemetery taken in 2019. There is a driveway in the center and a fieldstone wall all the way around the perimeter. This area to the South is what we call the Old Section with the oldest burials closer to the stone wall. Current burials are handled in the New Section, to the North.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683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12" name="Content Placeholder 4">
            <a:extLst>
              <a:ext uri="{FF2B5EF4-FFF2-40B4-BE49-F238E27FC236}">
                <a16:creationId xmlns:a16="http://schemas.microsoft.com/office/drawing/2014/main" id="{962851D4-98AD-5DA4-50EF-F4FE1513B1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241667" y="4371288"/>
            <a:ext cx="4033005" cy="3024753"/>
          </a:xfrm>
          <a:ln>
            <a:solidFill>
              <a:schemeClr val="tx1"/>
            </a:solidFill>
          </a:ln>
        </p:spPr>
      </p:pic>
      <p:pic>
        <p:nvPicPr>
          <p:cNvPr id="13" name="Picture 12">
            <a:extLst>
              <a:ext uri="{FF2B5EF4-FFF2-40B4-BE49-F238E27FC236}">
                <a16:creationId xmlns:a16="http://schemas.microsoft.com/office/drawing/2014/main" id="{D5EBA4AC-1324-6705-7592-0ADC68AEE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077497" y="4371394"/>
            <a:ext cx="4033852" cy="3025390"/>
          </a:xfrm>
          <a:prstGeom prst="rect">
            <a:avLst/>
          </a:prstGeom>
          <a:ln>
            <a:solidFill>
              <a:schemeClr val="tx1"/>
            </a:solidFill>
          </a:ln>
        </p:spPr>
      </p:pic>
      <p:sp>
        <p:nvSpPr>
          <p:cNvPr id="14" name="TextBox 13">
            <a:extLst>
              <a:ext uri="{FF2B5EF4-FFF2-40B4-BE49-F238E27FC236}">
                <a16:creationId xmlns:a16="http://schemas.microsoft.com/office/drawing/2014/main" id="{0E171DA0-43FD-3E0C-B323-5BBDCE2E3616}"/>
              </a:ext>
            </a:extLst>
          </p:cNvPr>
          <p:cNvSpPr txBox="1"/>
          <p:nvPr/>
        </p:nvSpPr>
        <p:spPr>
          <a:xfrm>
            <a:off x="2361873" y="352319"/>
            <a:ext cx="2134254" cy="646331"/>
          </a:xfrm>
          <a:prstGeom prst="rect">
            <a:avLst/>
          </a:prstGeom>
          <a:noFill/>
        </p:spPr>
        <p:txBody>
          <a:bodyPr wrap="square" rtlCol="0">
            <a:spAutoFit/>
          </a:bodyPr>
          <a:lstStyle/>
          <a:p>
            <a:pPr algn="ctr"/>
            <a:r>
              <a:rPr lang="en-US" b="1" dirty="0">
                <a:latin typeface="Bookman Old Style" panose="02050604050505020204" pitchFamily="18" charset="0"/>
              </a:rPr>
              <a:t>Cemetery Wall Restoration</a:t>
            </a:r>
          </a:p>
        </p:txBody>
      </p:sp>
      <p:sp>
        <p:nvSpPr>
          <p:cNvPr id="15" name="TextBox 14">
            <a:extLst>
              <a:ext uri="{FF2B5EF4-FFF2-40B4-BE49-F238E27FC236}">
                <a16:creationId xmlns:a16="http://schemas.microsoft.com/office/drawing/2014/main" id="{8D6678B1-B2E6-705E-6384-6AA03E491E6E}"/>
              </a:ext>
            </a:extLst>
          </p:cNvPr>
          <p:cNvSpPr txBox="1"/>
          <p:nvPr/>
        </p:nvSpPr>
        <p:spPr>
          <a:xfrm>
            <a:off x="1832569" y="8497669"/>
            <a:ext cx="3192862" cy="646331"/>
          </a:xfrm>
          <a:prstGeom prst="rect">
            <a:avLst/>
          </a:prstGeom>
          <a:noFill/>
        </p:spPr>
        <p:txBody>
          <a:bodyPr wrap="none" rtlCol="0">
            <a:spAutoFit/>
          </a:bodyPr>
          <a:lstStyle/>
          <a:p>
            <a:pPr algn="ctr"/>
            <a:r>
              <a:rPr lang="en-US" b="1" dirty="0"/>
              <a:t>Distressed Cemetery Fund</a:t>
            </a:r>
          </a:p>
          <a:p>
            <a:pPr algn="ctr"/>
            <a:r>
              <a:rPr lang="en-US" b="1" dirty="0"/>
              <a:t>Community Reinvestment Fund</a:t>
            </a:r>
          </a:p>
        </p:txBody>
      </p:sp>
      <p:pic>
        <p:nvPicPr>
          <p:cNvPr id="16" name="Picture 15">
            <a:extLst>
              <a:ext uri="{FF2B5EF4-FFF2-40B4-BE49-F238E27FC236}">
                <a16:creationId xmlns:a16="http://schemas.microsoft.com/office/drawing/2014/main" id="{D026B36F-9CE5-1649-6ADF-9710ADF637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2362" y="1493480"/>
            <a:ext cx="3025391" cy="2284442"/>
          </a:xfrm>
          <a:prstGeom prst="rect">
            <a:avLst/>
          </a:prstGeom>
        </p:spPr>
      </p:pic>
      <p:pic>
        <p:nvPicPr>
          <p:cNvPr id="17" name="Picture 16">
            <a:extLst>
              <a:ext uri="{FF2B5EF4-FFF2-40B4-BE49-F238E27FC236}">
                <a16:creationId xmlns:a16="http://schemas.microsoft.com/office/drawing/2014/main" id="{1679C132-65B0-62DB-CD54-CE3BA5187E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1822" y="1493481"/>
            <a:ext cx="3025391" cy="2269043"/>
          </a:xfrm>
          <a:prstGeom prst="rect">
            <a:avLst/>
          </a:prstGeom>
        </p:spPr>
      </p:pic>
      <p:sp>
        <p:nvSpPr>
          <p:cNvPr id="18" name="TextBox 17">
            <a:extLst>
              <a:ext uri="{FF2B5EF4-FFF2-40B4-BE49-F238E27FC236}">
                <a16:creationId xmlns:a16="http://schemas.microsoft.com/office/drawing/2014/main" id="{C8297AC9-E09A-D3F8-6FF1-01144FD37961}"/>
              </a:ext>
            </a:extLst>
          </p:cNvPr>
          <p:cNvSpPr txBox="1"/>
          <p:nvPr/>
        </p:nvSpPr>
        <p:spPr>
          <a:xfrm>
            <a:off x="1431016" y="1158245"/>
            <a:ext cx="803105" cy="369332"/>
          </a:xfrm>
          <a:prstGeom prst="rect">
            <a:avLst/>
          </a:prstGeom>
          <a:noFill/>
        </p:spPr>
        <p:txBody>
          <a:bodyPr wrap="none" rtlCol="0">
            <a:spAutoFit/>
          </a:bodyPr>
          <a:lstStyle/>
          <a:p>
            <a:r>
              <a:rPr lang="en-US" dirty="0"/>
              <a:t>Before</a:t>
            </a:r>
          </a:p>
        </p:txBody>
      </p:sp>
      <p:sp>
        <p:nvSpPr>
          <p:cNvPr id="19" name="TextBox 18">
            <a:extLst>
              <a:ext uri="{FF2B5EF4-FFF2-40B4-BE49-F238E27FC236}">
                <a16:creationId xmlns:a16="http://schemas.microsoft.com/office/drawing/2014/main" id="{39B29A6A-C8F9-58C7-CB0B-84BAB32A4607}"/>
              </a:ext>
            </a:extLst>
          </p:cNvPr>
          <p:cNvSpPr txBox="1"/>
          <p:nvPr/>
        </p:nvSpPr>
        <p:spPr>
          <a:xfrm>
            <a:off x="4696302" y="1219573"/>
            <a:ext cx="658257" cy="369332"/>
          </a:xfrm>
          <a:prstGeom prst="rect">
            <a:avLst/>
          </a:prstGeom>
          <a:noFill/>
        </p:spPr>
        <p:txBody>
          <a:bodyPr wrap="none" rtlCol="0">
            <a:spAutoFit/>
          </a:bodyPr>
          <a:lstStyle/>
          <a:p>
            <a:r>
              <a:rPr lang="en-US" dirty="0"/>
              <a:t>After</a:t>
            </a:r>
          </a:p>
        </p:txBody>
      </p:sp>
    </p:spTree>
    <p:extLst>
      <p:ext uri="{BB962C8B-B14F-4D97-AF65-F5344CB8AC3E}">
        <p14:creationId xmlns:p14="http://schemas.microsoft.com/office/powerpoint/2010/main" val="3975048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674504-5CF7-7100-D52B-4F3ADC56C047}"/>
              </a:ext>
            </a:extLst>
          </p:cNvPr>
          <p:cNvSpPr txBox="1"/>
          <p:nvPr/>
        </p:nvSpPr>
        <p:spPr>
          <a:xfrm>
            <a:off x="1716110" y="3556338"/>
            <a:ext cx="3432218" cy="2031325"/>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10 – With grant awards from the Distressed Cemetery Fund and the Community Reinvestment Fund, 95% of the stone wall around the perimeter of the cemetery has been repaired and repointed.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88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sp>
        <p:nvSpPr>
          <p:cNvPr id="7" name="TextBox 6">
            <a:extLst>
              <a:ext uri="{FF2B5EF4-FFF2-40B4-BE49-F238E27FC236}">
                <a16:creationId xmlns:a16="http://schemas.microsoft.com/office/drawing/2014/main" id="{F6EBF359-1D14-B9B0-5BE2-45F55CC4FFA3}"/>
              </a:ext>
            </a:extLst>
          </p:cNvPr>
          <p:cNvSpPr txBox="1"/>
          <p:nvPr/>
        </p:nvSpPr>
        <p:spPr>
          <a:xfrm>
            <a:off x="1395783" y="215751"/>
            <a:ext cx="4066434" cy="369332"/>
          </a:xfrm>
          <a:prstGeom prst="rect">
            <a:avLst/>
          </a:prstGeom>
          <a:noFill/>
        </p:spPr>
        <p:txBody>
          <a:bodyPr wrap="none" rtlCol="0">
            <a:spAutoFit/>
          </a:bodyPr>
          <a:lstStyle/>
          <a:p>
            <a:r>
              <a:rPr lang="en-US" b="1" dirty="0"/>
              <a:t>Headstones, Footstones, Corner Markers</a:t>
            </a:r>
          </a:p>
        </p:txBody>
      </p:sp>
      <p:sp>
        <p:nvSpPr>
          <p:cNvPr id="8" name="TextBox 7">
            <a:extLst>
              <a:ext uri="{FF2B5EF4-FFF2-40B4-BE49-F238E27FC236}">
                <a16:creationId xmlns:a16="http://schemas.microsoft.com/office/drawing/2014/main" id="{86DEBABE-06B2-BF72-8032-A9B26B6B0784}"/>
              </a:ext>
            </a:extLst>
          </p:cNvPr>
          <p:cNvSpPr txBox="1"/>
          <p:nvPr/>
        </p:nvSpPr>
        <p:spPr>
          <a:xfrm>
            <a:off x="2090588" y="8246574"/>
            <a:ext cx="2676823" cy="646331"/>
          </a:xfrm>
          <a:prstGeom prst="rect">
            <a:avLst/>
          </a:prstGeom>
          <a:noFill/>
        </p:spPr>
        <p:txBody>
          <a:bodyPr wrap="none" rtlCol="0">
            <a:spAutoFit/>
          </a:bodyPr>
          <a:lstStyle/>
          <a:p>
            <a:pPr algn="ctr"/>
            <a:r>
              <a:rPr lang="en-US" b="1" dirty="0"/>
              <a:t>Distressed Cemetery Fund</a:t>
            </a:r>
          </a:p>
          <a:p>
            <a:pPr algn="ctr"/>
            <a:r>
              <a:rPr lang="en-US" b="1" dirty="0"/>
              <a:t>2 Eagle Scout Projects</a:t>
            </a:r>
          </a:p>
        </p:txBody>
      </p:sp>
      <p:pic>
        <p:nvPicPr>
          <p:cNvPr id="9" name="Picture 8">
            <a:extLst>
              <a:ext uri="{FF2B5EF4-FFF2-40B4-BE49-F238E27FC236}">
                <a16:creationId xmlns:a16="http://schemas.microsoft.com/office/drawing/2014/main" id="{98DDF676-0C82-6645-8BC8-8CE8096CF3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9688" y="962034"/>
            <a:ext cx="1314865" cy="1661141"/>
          </a:xfrm>
          <a:prstGeom prst="rect">
            <a:avLst/>
          </a:prstGeom>
          <a:ln>
            <a:solidFill>
              <a:schemeClr val="tx1"/>
            </a:solidFill>
          </a:ln>
        </p:spPr>
      </p:pic>
      <p:pic>
        <p:nvPicPr>
          <p:cNvPr id="10" name="Picture 9">
            <a:extLst>
              <a:ext uri="{FF2B5EF4-FFF2-40B4-BE49-F238E27FC236}">
                <a16:creationId xmlns:a16="http://schemas.microsoft.com/office/drawing/2014/main" id="{07841A85-7E97-7166-7E0D-1F2BA9EB07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355" y="962033"/>
            <a:ext cx="1533460" cy="1661142"/>
          </a:xfrm>
          <a:prstGeom prst="rect">
            <a:avLst/>
          </a:prstGeom>
          <a:ln>
            <a:solidFill>
              <a:schemeClr val="tx1"/>
            </a:solidFill>
          </a:ln>
        </p:spPr>
      </p:pic>
      <p:pic>
        <p:nvPicPr>
          <p:cNvPr id="11" name="Picture 10">
            <a:extLst>
              <a:ext uri="{FF2B5EF4-FFF2-40B4-BE49-F238E27FC236}">
                <a16:creationId xmlns:a16="http://schemas.microsoft.com/office/drawing/2014/main" id="{EC64F042-B255-A277-1730-00216A215E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2432" y="962032"/>
            <a:ext cx="1553971" cy="1661142"/>
          </a:xfrm>
          <a:prstGeom prst="rect">
            <a:avLst/>
          </a:prstGeom>
          <a:ln>
            <a:solidFill>
              <a:schemeClr val="tx1"/>
            </a:solidFill>
          </a:ln>
        </p:spPr>
      </p:pic>
      <p:pic>
        <p:nvPicPr>
          <p:cNvPr id="12" name="Picture 11">
            <a:extLst>
              <a:ext uri="{FF2B5EF4-FFF2-40B4-BE49-F238E27FC236}">
                <a16:creationId xmlns:a16="http://schemas.microsoft.com/office/drawing/2014/main" id="{D9DF24ED-905D-6C3F-7A88-53A988526C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7974" y="962033"/>
            <a:ext cx="1442796" cy="1661142"/>
          </a:xfrm>
          <a:prstGeom prst="rect">
            <a:avLst/>
          </a:prstGeom>
          <a:ln>
            <a:solidFill>
              <a:schemeClr val="tx1"/>
            </a:solidFill>
          </a:ln>
        </p:spPr>
      </p:pic>
      <p:pic>
        <p:nvPicPr>
          <p:cNvPr id="13" name="Picture 12">
            <a:extLst>
              <a:ext uri="{FF2B5EF4-FFF2-40B4-BE49-F238E27FC236}">
                <a16:creationId xmlns:a16="http://schemas.microsoft.com/office/drawing/2014/main" id="{9E2A8244-0F0F-13EF-C822-715262609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5125" y="2799481"/>
            <a:ext cx="1847971" cy="1385978"/>
          </a:xfrm>
          <a:prstGeom prst="rect">
            <a:avLst/>
          </a:prstGeom>
          <a:ln>
            <a:solidFill>
              <a:schemeClr val="tx1"/>
            </a:solidFill>
          </a:ln>
        </p:spPr>
      </p:pic>
      <p:pic>
        <p:nvPicPr>
          <p:cNvPr id="14" name="Picture 13">
            <a:extLst>
              <a:ext uri="{FF2B5EF4-FFF2-40B4-BE49-F238E27FC236}">
                <a16:creationId xmlns:a16="http://schemas.microsoft.com/office/drawing/2014/main" id="{D3644077-5564-ACB8-2D1B-C43E6805B66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1678" y="2799481"/>
            <a:ext cx="1847971" cy="1385978"/>
          </a:xfrm>
          <a:prstGeom prst="rect">
            <a:avLst/>
          </a:prstGeom>
          <a:ln>
            <a:solidFill>
              <a:schemeClr val="tx1"/>
            </a:solidFill>
          </a:ln>
        </p:spPr>
      </p:pic>
      <p:pic>
        <p:nvPicPr>
          <p:cNvPr id="15" name="Picture 14">
            <a:extLst>
              <a:ext uri="{FF2B5EF4-FFF2-40B4-BE49-F238E27FC236}">
                <a16:creationId xmlns:a16="http://schemas.microsoft.com/office/drawing/2014/main" id="{14373D50-3742-9ED1-BCE4-FBCCB42020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38231" y="2799481"/>
            <a:ext cx="1847971" cy="1385978"/>
          </a:xfrm>
          <a:prstGeom prst="rect">
            <a:avLst/>
          </a:prstGeom>
          <a:ln>
            <a:solidFill>
              <a:schemeClr val="tx1"/>
            </a:solidFill>
          </a:ln>
        </p:spPr>
      </p:pic>
      <p:pic>
        <p:nvPicPr>
          <p:cNvPr id="16" name="Picture 15">
            <a:extLst>
              <a:ext uri="{FF2B5EF4-FFF2-40B4-BE49-F238E27FC236}">
                <a16:creationId xmlns:a16="http://schemas.microsoft.com/office/drawing/2014/main" id="{DF756DD4-B69A-F536-B4B9-51CEF7F571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3270" y="4521562"/>
            <a:ext cx="2057005" cy="1650885"/>
          </a:xfrm>
          <a:prstGeom prst="rect">
            <a:avLst/>
          </a:prstGeom>
          <a:ln>
            <a:solidFill>
              <a:schemeClr val="tx1"/>
            </a:solidFill>
          </a:ln>
        </p:spPr>
      </p:pic>
      <p:pic>
        <p:nvPicPr>
          <p:cNvPr id="17" name="Picture 16">
            <a:extLst>
              <a:ext uri="{FF2B5EF4-FFF2-40B4-BE49-F238E27FC236}">
                <a16:creationId xmlns:a16="http://schemas.microsoft.com/office/drawing/2014/main" id="{3CDF3D18-19CF-1034-135D-6A7ED962E2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25534" y="4521562"/>
            <a:ext cx="2236288" cy="1666827"/>
          </a:xfrm>
          <a:prstGeom prst="rect">
            <a:avLst/>
          </a:prstGeom>
          <a:ln>
            <a:solidFill>
              <a:schemeClr val="tx1"/>
            </a:solidFill>
          </a:ln>
        </p:spPr>
      </p:pic>
      <p:pic>
        <p:nvPicPr>
          <p:cNvPr id="18" name="Picture 17">
            <a:extLst>
              <a:ext uri="{FF2B5EF4-FFF2-40B4-BE49-F238E27FC236}">
                <a16:creationId xmlns:a16="http://schemas.microsoft.com/office/drawing/2014/main" id="{90A702FE-7953-8915-A6D4-828FEC8110F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08862" y="6298585"/>
            <a:ext cx="1824632" cy="1772250"/>
          </a:xfrm>
          <a:prstGeom prst="rect">
            <a:avLst/>
          </a:prstGeom>
        </p:spPr>
      </p:pic>
      <p:pic>
        <p:nvPicPr>
          <p:cNvPr id="19" name="Picture 18">
            <a:extLst>
              <a:ext uri="{FF2B5EF4-FFF2-40B4-BE49-F238E27FC236}">
                <a16:creationId xmlns:a16="http://schemas.microsoft.com/office/drawing/2014/main" id="{5799F6D9-EF12-87E6-769B-65812BC668E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13489" y="6279723"/>
            <a:ext cx="1824632" cy="1807054"/>
          </a:xfrm>
          <a:prstGeom prst="rect">
            <a:avLst/>
          </a:prstGeom>
        </p:spPr>
      </p:pic>
    </p:spTree>
    <p:extLst>
      <p:ext uri="{BB962C8B-B14F-4D97-AF65-F5344CB8AC3E}">
        <p14:creationId xmlns:p14="http://schemas.microsoft.com/office/powerpoint/2010/main" val="395321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E99D82-0890-2C9C-A949-FF8187A89B0D}"/>
              </a:ext>
            </a:extLst>
          </p:cNvPr>
          <p:cNvSpPr txBox="1"/>
          <p:nvPr/>
        </p:nvSpPr>
        <p:spPr>
          <a:xfrm>
            <a:off x="1716110" y="3417838"/>
            <a:ext cx="3432218" cy="2308324"/>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11 - With several more grants from the Distressed Cemetery Fund and efforts from 2 Eagle Scout projects, over 225 headstones, footstones and corner plot markers have been raised, repositioned and/or repaired and cleaned.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16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FFA107-C669-60A3-D045-325ADF379E42}"/>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sp>
        <p:nvSpPr>
          <p:cNvPr id="5" name="TextBox 4">
            <a:extLst>
              <a:ext uri="{FF2B5EF4-FFF2-40B4-BE49-F238E27FC236}">
                <a16:creationId xmlns:a16="http://schemas.microsoft.com/office/drawing/2014/main" id="{681BF4E6-CA9F-0809-4193-EBC4E0EB8E71}"/>
              </a:ext>
            </a:extLst>
          </p:cNvPr>
          <p:cNvSpPr txBox="1"/>
          <p:nvPr/>
        </p:nvSpPr>
        <p:spPr>
          <a:xfrm>
            <a:off x="1391791" y="43411"/>
            <a:ext cx="4106189" cy="369332"/>
          </a:xfrm>
          <a:prstGeom prst="rect">
            <a:avLst/>
          </a:prstGeom>
          <a:noFill/>
        </p:spPr>
        <p:txBody>
          <a:bodyPr wrap="none" rtlCol="0">
            <a:spAutoFit/>
          </a:bodyPr>
          <a:lstStyle/>
          <a:p>
            <a:r>
              <a:rPr lang="en-US" b="1" dirty="0"/>
              <a:t>Welcome to the Newark Union Cemetery</a:t>
            </a:r>
          </a:p>
        </p:txBody>
      </p:sp>
      <p:sp>
        <p:nvSpPr>
          <p:cNvPr id="6" name="TextBox 5">
            <a:extLst>
              <a:ext uri="{FF2B5EF4-FFF2-40B4-BE49-F238E27FC236}">
                <a16:creationId xmlns:a16="http://schemas.microsoft.com/office/drawing/2014/main" id="{BD4FD68C-9D96-32A7-4200-9C18606C310A}"/>
              </a:ext>
            </a:extLst>
          </p:cNvPr>
          <p:cNvSpPr txBox="1"/>
          <p:nvPr/>
        </p:nvSpPr>
        <p:spPr>
          <a:xfrm>
            <a:off x="5252721" y="945418"/>
            <a:ext cx="1404936" cy="646331"/>
          </a:xfrm>
          <a:prstGeom prst="rect">
            <a:avLst/>
          </a:prstGeom>
          <a:noFill/>
        </p:spPr>
        <p:txBody>
          <a:bodyPr wrap="none" rtlCol="0">
            <a:spAutoFit/>
          </a:bodyPr>
          <a:lstStyle/>
          <a:p>
            <a:r>
              <a:rPr lang="en-US" b="1" dirty="0"/>
              <a:t>Through the </a:t>
            </a:r>
          </a:p>
          <a:p>
            <a:r>
              <a:rPr lang="en-US" b="1" dirty="0"/>
              <a:t>Draper Gate</a:t>
            </a:r>
          </a:p>
        </p:txBody>
      </p:sp>
      <p:pic>
        <p:nvPicPr>
          <p:cNvPr id="8" name="Picture 7">
            <a:extLst>
              <a:ext uri="{FF2B5EF4-FFF2-40B4-BE49-F238E27FC236}">
                <a16:creationId xmlns:a16="http://schemas.microsoft.com/office/drawing/2014/main" id="{E6BFA262-5430-A249-B833-34764C2595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4919" y="391337"/>
            <a:ext cx="3388162" cy="2581457"/>
          </a:xfrm>
          <a:prstGeom prst="rect">
            <a:avLst/>
          </a:prstGeom>
          <a:ln>
            <a:solidFill>
              <a:schemeClr val="tx1"/>
            </a:solidFill>
          </a:ln>
        </p:spPr>
      </p:pic>
      <p:pic>
        <p:nvPicPr>
          <p:cNvPr id="12" name="Picture 11">
            <a:extLst>
              <a:ext uri="{FF2B5EF4-FFF2-40B4-BE49-F238E27FC236}">
                <a16:creationId xmlns:a16="http://schemas.microsoft.com/office/drawing/2014/main" id="{26F14E24-EAEE-70E1-88A3-DA62A3DF99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2140" y="3192210"/>
            <a:ext cx="1890535" cy="2581457"/>
          </a:xfrm>
          <a:prstGeom prst="rect">
            <a:avLst/>
          </a:prstGeom>
        </p:spPr>
      </p:pic>
      <p:pic>
        <p:nvPicPr>
          <p:cNvPr id="14" name="Picture 13">
            <a:extLst>
              <a:ext uri="{FF2B5EF4-FFF2-40B4-BE49-F238E27FC236}">
                <a16:creationId xmlns:a16="http://schemas.microsoft.com/office/drawing/2014/main" id="{EAE165AF-EFFA-4E05-B07C-C10B971EE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483" y="3194450"/>
            <a:ext cx="4064765" cy="2581457"/>
          </a:xfrm>
          <a:prstGeom prst="rect">
            <a:avLst/>
          </a:prstGeom>
        </p:spPr>
      </p:pic>
      <p:sp>
        <p:nvSpPr>
          <p:cNvPr id="15" name="TextBox 14">
            <a:extLst>
              <a:ext uri="{FF2B5EF4-FFF2-40B4-BE49-F238E27FC236}">
                <a16:creationId xmlns:a16="http://schemas.microsoft.com/office/drawing/2014/main" id="{78939B79-5731-B067-57A0-82B178E79A84}"/>
              </a:ext>
            </a:extLst>
          </p:cNvPr>
          <p:cNvSpPr txBox="1"/>
          <p:nvPr/>
        </p:nvSpPr>
        <p:spPr>
          <a:xfrm>
            <a:off x="2375374" y="3132671"/>
            <a:ext cx="184731" cy="646331"/>
          </a:xfrm>
          <a:prstGeom prst="rect">
            <a:avLst/>
          </a:prstGeom>
          <a:noFill/>
        </p:spPr>
        <p:txBody>
          <a:bodyPr wrap="none" rtlCol="0">
            <a:spAutoFit/>
          </a:bodyPr>
          <a:lstStyle/>
          <a:p>
            <a:endParaRPr lang="en-US" dirty="0"/>
          </a:p>
          <a:p>
            <a:endParaRPr lang="en-US" dirty="0"/>
          </a:p>
        </p:txBody>
      </p:sp>
      <p:pic>
        <p:nvPicPr>
          <p:cNvPr id="16" name="Picture 15">
            <a:extLst>
              <a:ext uri="{FF2B5EF4-FFF2-40B4-BE49-F238E27FC236}">
                <a16:creationId xmlns:a16="http://schemas.microsoft.com/office/drawing/2014/main" id="{16B7D798-0647-5B66-3574-BFB200B79C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3533" y="5926097"/>
            <a:ext cx="4172800" cy="2824255"/>
          </a:xfrm>
          <a:prstGeom prst="rect">
            <a:avLst/>
          </a:prstGeom>
          <a:ln>
            <a:solidFill>
              <a:schemeClr val="tx1"/>
            </a:solidFill>
          </a:ln>
        </p:spPr>
      </p:pic>
      <p:sp>
        <p:nvSpPr>
          <p:cNvPr id="17" name="TextBox 16">
            <a:extLst>
              <a:ext uri="{FF2B5EF4-FFF2-40B4-BE49-F238E27FC236}">
                <a16:creationId xmlns:a16="http://schemas.microsoft.com/office/drawing/2014/main" id="{42D2BB96-E9DC-94F5-23AB-F49E1A582FD1}"/>
              </a:ext>
            </a:extLst>
          </p:cNvPr>
          <p:cNvSpPr txBox="1"/>
          <p:nvPr/>
        </p:nvSpPr>
        <p:spPr>
          <a:xfrm>
            <a:off x="906899" y="8733266"/>
            <a:ext cx="5066067" cy="338554"/>
          </a:xfrm>
          <a:prstGeom prst="rect">
            <a:avLst/>
          </a:prstGeom>
          <a:noFill/>
        </p:spPr>
        <p:txBody>
          <a:bodyPr wrap="none" rtlCol="0">
            <a:spAutoFit/>
          </a:bodyPr>
          <a:lstStyle/>
          <a:p>
            <a:r>
              <a:rPr lang="en-US" sz="1600" dirty="0"/>
              <a:t>Valentine Hollingsworth memorial and original gravestone.</a:t>
            </a:r>
          </a:p>
        </p:txBody>
      </p:sp>
    </p:spTree>
    <p:extLst>
      <p:ext uri="{BB962C8B-B14F-4D97-AF65-F5344CB8AC3E}">
        <p14:creationId xmlns:p14="http://schemas.microsoft.com/office/powerpoint/2010/main" val="248010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C9269F-8BA8-A668-2F2F-800FA31E7266}"/>
              </a:ext>
            </a:extLst>
          </p:cNvPr>
          <p:cNvSpPr txBox="1"/>
          <p:nvPr/>
        </p:nvSpPr>
        <p:spPr>
          <a:xfrm>
            <a:off x="1716110" y="1201847"/>
            <a:ext cx="3432218" cy="6740307"/>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12 – So let me take you on a stroll through the Newark Union Cemetery.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you walk through the gate installed in memory of Lawson Draper, on your left, you’ll see a statue entitled “The Patriots”.  It was sculpted and donated by John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DiMao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placed on a pedestal constructed by our stone masons, Will Nichols and Jimmy Baird.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your right, you’ll see a huge monument. In 1935, descendants of Valentine Hollingsworth placed a memorial to him near the south entrance of the cemetery. Using Delaware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Geneological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Society records compiled in 1979, the actual location of Hollingsworth’s original gravestone was found. That stone has been raised and its position highlighted.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9647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15425F-D0E9-4B57-1B23-F3BB01F707EA}"/>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6" name="Picture 5">
            <a:extLst>
              <a:ext uri="{FF2B5EF4-FFF2-40B4-BE49-F238E27FC236}">
                <a16:creationId xmlns:a16="http://schemas.microsoft.com/office/drawing/2014/main" id="{AEAB8666-6AF9-1B28-A808-57CF9AD432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942" y="1204258"/>
            <a:ext cx="2954164" cy="3888603"/>
          </a:xfrm>
          <a:prstGeom prst="rect">
            <a:avLst/>
          </a:prstGeom>
          <a:ln>
            <a:solidFill>
              <a:schemeClr val="tx1"/>
            </a:solidFill>
          </a:ln>
        </p:spPr>
      </p:pic>
      <p:sp>
        <p:nvSpPr>
          <p:cNvPr id="7" name="TextBox 6">
            <a:extLst>
              <a:ext uri="{FF2B5EF4-FFF2-40B4-BE49-F238E27FC236}">
                <a16:creationId xmlns:a16="http://schemas.microsoft.com/office/drawing/2014/main" id="{1113F01B-75EC-8406-9582-898A0536DD90}"/>
              </a:ext>
            </a:extLst>
          </p:cNvPr>
          <p:cNvSpPr txBox="1"/>
          <p:nvPr/>
        </p:nvSpPr>
        <p:spPr>
          <a:xfrm>
            <a:off x="2144834" y="452961"/>
            <a:ext cx="2568332" cy="369332"/>
          </a:xfrm>
          <a:prstGeom prst="rect">
            <a:avLst/>
          </a:prstGeom>
          <a:noFill/>
        </p:spPr>
        <p:txBody>
          <a:bodyPr wrap="none" rtlCol="0">
            <a:spAutoFit/>
          </a:bodyPr>
          <a:lstStyle/>
          <a:p>
            <a:r>
              <a:rPr lang="en-US" b="1" dirty="0"/>
              <a:t>Interpretive Exhibit Signs</a:t>
            </a:r>
          </a:p>
        </p:txBody>
      </p:sp>
      <p:pic>
        <p:nvPicPr>
          <p:cNvPr id="9" name="Picture 8">
            <a:extLst>
              <a:ext uri="{FF2B5EF4-FFF2-40B4-BE49-F238E27FC236}">
                <a16:creationId xmlns:a16="http://schemas.microsoft.com/office/drawing/2014/main" id="{AC7C0EAB-FE1C-9A61-5AB2-A97CFF980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4325787"/>
            <a:ext cx="3263106" cy="3187398"/>
          </a:xfrm>
          <a:prstGeom prst="rect">
            <a:avLst/>
          </a:prstGeom>
          <a:ln>
            <a:solidFill>
              <a:schemeClr val="tx1"/>
            </a:solidFill>
          </a:ln>
        </p:spPr>
      </p:pic>
      <p:pic>
        <p:nvPicPr>
          <p:cNvPr id="12" name="Picture 11">
            <a:extLst>
              <a:ext uri="{FF2B5EF4-FFF2-40B4-BE49-F238E27FC236}">
                <a16:creationId xmlns:a16="http://schemas.microsoft.com/office/drawing/2014/main" id="{13BE62B0-D7EE-D3A3-011B-1AA38623E5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008" y="6704663"/>
            <a:ext cx="1617044" cy="1617044"/>
          </a:xfrm>
          <a:prstGeom prst="rect">
            <a:avLst/>
          </a:prstGeom>
          <a:ln>
            <a:solidFill>
              <a:schemeClr val="tx1"/>
            </a:solidFill>
          </a:ln>
        </p:spPr>
      </p:pic>
    </p:spTree>
    <p:extLst>
      <p:ext uri="{BB962C8B-B14F-4D97-AF65-F5344CB8AC3E}">
        <p14:creationId xmlns:p14="http://schemas.microsoft.com/office/powerpoint/2010/main" val="255441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BBF509-0FE4-5C66-D9CB-1441E899454D}"/>
              </a:ext>
            </a:extLst>
          </p:cNvPr>
          <p:cNvSpPr txBox="1"/>
          <p:nvPr/>
        </p:nvSpPr>
        <p:spPr>
          <a:xfrm>
            <a:off x="1716110" y="2586841"/>
            <a:ext cx="3432218" cy="3970318"/>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13 – Further down the walkway is one of 3 Interpretive exhibits on the property. Two are in the cemetery. One discusses the prominent Brandywine Hundred family members who are laid to rest there. The other sign, further down the walkway, highlights our veterans. Each sign has a QR Code on it which will take you to a website to allow for a self-guided tour with respect to these two topics. The third sign is in front of the Church.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185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sp>
        <p:nvSpPr>
          <p:cNvPr id="2" name="TextBox 1">
            <a:extLst>
              <a:ext uri="{FF2B5EF4-FFF2-40B4-BE49-F238E27FC236}">
                <a16:creationId xmlns:a16="http://schemas.microsoft.com/office/drawing/2014/main" id="{EFF85A0D-0B55-A77B-F469-83C265896E81}"/>
              </a:ext>
            </a:extLst>
          </p:cNvPr>
          <p:cNvSpPr txBox="1"/>
          <p:nvPr/>
        </p:nvSpPr>
        <p:spPr>
          <a:xfrm>
            <a:off x="1829940" y="420593"/>
            <a:ext cx="3198120" cy="369332"/>
          </a:xfrm>
          <a:prstGeom prst="rect">
            <a:avLst/>
          </a:prstGeom>
          <a:noFill/>
        </p:spPr>
        <p:txBody>
          <a:bodyPr wrap="none" rtlCol="0">
            <a:spAutoFit/>
          </a:bodyPr>
          <a:lstStyle/>
          <a:p>
            <a:r>
              <a:rPr lang="en-US" b="1" dirty="0"/>
              <a:t>Victorian-style Memory Garden</a:t>
            </a:r>
          </a:p>
        </p:txBody>
      </p:sp>
      <p:pic>
        <p:nvPicPr>
          <p:cNvPr id="6" name="Picture 5">
            <a:extLst>
              <a:ext uri="{FF2B5EF4-FFF2-40B4-BE49-F238E27FC236}">
                <a16:creationId xmlns:a16="http://schemas.microsoft.com/office/drawing/2014/main" id="{70F1CE79-88C8-E4EF-1B37-A6D0FCC5C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26511" y="954599"/>
            <a:ext cx="2379486" cy="1933594"/>
          </a:xfrm>
          <a:prstGeom prst="rect">
            <a:avLst/>
          </a:prstGeom>
          <a:ln>
            <a:solidFill>
              <a:schemeClr val="tx1"/>
            </a:solidFill>
          </a:ln>
        </p:spPr>
      </p:pic>
      <p:pic>
        <p:nvPicPr>
          <p:cNvPr id="8" name="Picture 7">
            <a:extLst>
              <a:ext uri="{FF2B5EF4-FFF2-40B4-BE49-F238E27FC236}">
                <a16:creationId xmlns:a16="http://schemas.microsoft.com/office/drawing/2014/main" id="{4E45AE26-B373-0185-6F7C-71775C8F9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055" y="3360408"/>
            <a:ext cx="6297890" cy="3862196"/>
          </a:xfrm>
          <a:prstGeom prst="rect">
            <a:avLst/>
          </a:prstGeom>
          <a:ln>
            <a:solidFill>
              <a:schemeClr val="tx1"/>
            </a:solidFill>
          </a:ln>
        </p:spPr>
      </p:pic>
    </p:spTree>
    <p:extLst>
      <p:ext uri="{BB962C8B-B14F-4D97-AF65-F5344CB8AC3E}">
        <p14:creationId xmlns:p14="http://schemas.microsoft.com/office/powerpoint/2010/main" val="275826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544" y="189708"/>
            <a:ext cx="6019800" cy="1553497"/>
          </a:xfrm>
        </p:spPr>
        <p:txBody>
          <a:bodyPr>
            <a:noAutofit/>
          </a:bodyPr>
          <a:lstStyle/>
          <a:p>
            <a:r>
              <a:rPr lang="en-US" sz="2000" b="1" dirty="0">
                <a:latin typeface="+mn-lt"/>
              </a:rPr>
              <a:t>Newark Union Church &amp; Cemetery</a:t>
            </a:r>
            <a:r>
              <a:rPr lang="mr-IN" sz="2000" b="1" dirty="0">
                <a:latin typeface="+mn-lt"/>
              </a:rPr>
              <a:t>…</a:t>
            </a:r>
            <a:br>
              <a:rPr lang="en-US" sz="2000" b="1" dirty="0">
                <a:latin typeface="+mn-lt"/>
              </a:rPr>
            </a:br>
            <a:r>
              <a:rPr lang="en-US" sz="2000" b="1" dirty="0">
                <a:latin typeface="+mn-lt"/>
              </a:rPr>
              <a:t>...It’s not in Newark !</a:t>
            </a:r>
            <a:br>
              <a:rPr lang="en-US" sz="2000" b="1" dirty="0">
                <a:latin typeface="+mn-lt"/>
              </a:rPr>
            </a:br>
            <a:br>
              <a:rPr lang="en-US" sz="2000" b="1" dirty="0">
                <a:latin typeface="+mn-lt"/>
              </a:rPr>
            </a:br>
            <a:r>
              <a:rPr lang="en-US" sz="2000" b="1" dirty="0">
                <a:latin typeface="+mn-lt"/>
              </a:rPr>
              <a:t>It’s in Brandywine Hundred.</a:t>
            </a:r>
          </a:p>
        </p:txBody>
      </p:sp>
      <p:cxnSp>
        <p:nvCxnSpPr>
          <p:cNvPr id="9" name="Straight Arrow Connector 8"/>
          <p:cNvCxnSpPr/>
          <p:nvPr/>
        </p:nvCxnSpPr>
        <p:spPr>
          <a:xfrm flipH="1">
            <a:off x="3328977" y="4155896"/>
            <a:ext cx="516467" cy="228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949479" y="7902199"/>
            <a:ext cx="4758996" cy="523220"/>
          </a:xfrm>
          <a:prstGeom prst="rect">
            <a:avLst/>
          </a:prstGeom>
          <a:noFill/>
        </p:spPr>
        <p:txBody>
          <a:bodyPr wrap="none" rtlCol="0">
            <a:spAutoFit/>
          </a:bodyPr>
          <a:lstStyle/>
          <a:p>
            <a:pPr algn="ctr"/>
            <a:r>
              <a:rPr lang="en-US" sz="1400" dirty="0"/>
              <a:t>Brandywine Hundred</a:t>
            </a:r>
          </a:p>
          <a:p>
            <a:pPr algn="ctr"/>
            <a:r>
              <a:rPr lang="en-US" sz="1400" dirty="0"/>
              <a:t>Atlas of the State of Delaware, Pomeroy &amp; Beers, 1868, page 7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23" y="1699793"/>
            <a:ext cx="5910688" cy="6202406"/>
          </a:xfrm>
          <a:prstGeom prst="rect">
            <a:avLst/>
          </a:prstGeom>
          <a:ln>
            <a:solidFill>
              <a:schemeClr val="tx1"/>
            </a:solidFill>
          </a:ln>
        </p:spPr>
      </p:pic>
      <p:cxnSp>
        <p:nvCxnSpPr>
          <p:cNvPr id="14" name="Straight Arrow Connector 13"/>
          <p:cNvCxnSpPr/>
          <p:nvPr/>
        </p:nvCxnSpPr>
        <p:spPr>
          <a:xfrm flipH="1">
            <a:off x="3178883" y="3952877"/>
            <a:ext cx="497769" cy="4633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7FB3E8C6-93E3-5F70-2FCF-9170FA4448B5}"/>
              </a:ext>
            </a:extLst>
          </p:cNvPr>
          <p:cNvSpPr txBox="1"/>
          <p:nvPr/>
        </p:nvSpPr>
        <p:spPr>
          <a:xfrm>
            <a:off x="5977631" y="8887832"/>
            <a:ext cx="880369" cy="215444"/>
          </a:xfrm>
          <a:prstGeom prst="rect">
            <a:avLst/>
          </a:prstGeom>
          <a:noFill/>
        </p:spPr>
        <p:txBody>
          <a:bodyPr wrap="none" rtlCol="0">
            <a:spAutoFit/>
          </a:bodyPr>
          <a:lstStyle/>
          <a:p>
            <a:r>
              <a:rPr lang="en-US" sz="800" dirty="0"/>
              <a:t>October 18,2024</a:t>
            </a:r>
          </a:p>
        </p:txBody>
      </p:sp>
    </p:spTree>
    <p:extLst>
      <p:ext uri="{BB962C8B-B14F-4D97-AF65-F5344CB8AC3E}">
        <p14:creationId xmlns:p14="http://schemas.microsoft.com/office/powerpoint/2010/main" val="264030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39CD7-EDF8-D827-3514-B421BB3D40F0}"/>
              </a:ext>
            </a:extLst>
          </p:cNvPr>
          <p:cNvSpPr txBox="1"/>
          <p:nvPr/>
        </p:nvSpPr>
        <p:spPr>
          <a:xfrm>
            <a:off x="1716110" y="2586841"/>
            <a:ext cx="3432218" cy="3970318"/>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14 – As you turn the corner of the walkway, you’ll see a garden. Volunteers have helped design and create a typical Victorian memory garden with benches and native plants, located under 2 old cedar trees in the old section of the cemetery. In Victorian times, when there were no public parks, after Church, folks would gather in cemeteries for picnics and visiting. Benches and small groups of plantings or shade trees would be throughout.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9451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13216"/>
            <a:ext cx="902811" cy="215444"/>
          </a:xfrm>
          <a:prstGeom prst="rect">
            <a:avLst/>
          </a:prstGeom>
          <a:noFill/>
        </p:spPr>
        <p:txBody>
          <a:bodyPr wrap="none" rtlCol="0">
            <a:spAutoFit/>
          </a:bodyPr>
          <a:lstStyle/>
          <a:p>
            <a:r>
              <a:rPr lang="en-US" sz="800" dirty="0"/>
              <a:t>October 18, 2024</a:t>
            </a:r>
          </a:p>
        </p:txBody>
      </p:sp>
      <p:pic>
        <p:nvPicPr>
          <p:cNvPr id="2" name="Content Placeholder 4">
            <a:extLst>
              <a:ext uri="{FF2B5EF4-FFF2-40B4-BE49-F238E27FC236}">
                <a16:creationId xmlns:a16="http://schemas.microsoft.com/office/drawing/2014/main" id="{86B1462A-34C0-8157-CD34-D7887FFDF10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5387" y="1336901"/>
            <a:ext cx="2869784" cy="2152338"/>
          </a:xfrm>
          <a:ln>
            <a:solidFill>
              <a:schemeClr val="tx1"/>
            </a:solidFill>
          </a:ln>
        </p:spPr>
      </p:pic>
      <p:pic>
        <p:nvPicPr>
          <p:cNvPr id="5" name="Picture 4">
            <a:extLst>
              <a:ext uri="{FF2B5EF4-FFF2-40B4-BE49-F238E27FC236}">
                <a16:creationId xmlns:a16="http://schemas.microsoft.com/office/drawing/2014/main" id="{2B829418-AC55-B5F0-4CD6-0E23BD9E5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4992" y="1315372"/>
            <a:ext cx="2869784" cy="2190739"/>
          </a:xfrm>
          <a:prstGeom prst="rect">
            <a:avLst/>
          </a:prstGeom>
          <a:ln>
            <a:solidFill>
              <a:schemeClr val="tx1"/>
            </a:solidFill>
          </a:ln>
        </p:spPr>
      </p:pic>
      <p:sp>
        <p:nvSpPr>
          <p:cNvPr id="7" name="TextBox 6">
            <a:extLst>
              <a:ext uri="{FF2B5EF4-FFF2-40B4-BE49-F238E27FC236}">
                <a16:creationId xmlns:a16="http://schemas.microsoft.com/office/drawing/2014/main" id="{874F4B24-B674-BF6B-9425-5D84041BB641}"/>
              </a:ext>
            </a:extLst>
          </p:cNvPr>
          <p:cNvSpPr txBox="1"/>
          <p:nvPr/>
        </p:nvSpPr>
        <p:spPr>
          <a:xfrm>
            <a:off x="925579" y="248363"/>
            <a:ext cx="5006842" cy="923330"/>
          </a:xfrm>
          <a:prstGeom prst="rect">
            <a:avLst/>
          </a:prstGeom>
          <a:noFill/>
        </p:spPr>
        <p:txBody>
          <a:bodyPr wrap="square" rtlCol="0">
            <a:spAutoFit/>
          </a:bodyPr>
          <a:lstStyle/>
          <a:p>
            <a:pPr algn="ctr"/>
            <a:r>
              <a:rPr lang="en-US" b="1" dirty="0">
                <a:latin typeface="Bookman Old Style" panose="02050604050505020204" pitchFamily="18" charset="0"/>
              </a:rPr>
              <a:t>Two of the oldest dated Quaker grave stones in the cemetery: </a:t>
            </a:r>
          </a:p>
          <a:p>
            <a:pPr algn="ctr"/>
            <a:r>
              <a:rPr lang="en-US" b="1" dirty="0">
                <a:latin typeface="Bookman Old Style" panose="02050604050505020204" pitchFamily="18" charset="0"/>
              </a:rPr>
              <a:t>“AB 1759” and “EB88”</a:t>
            </a:r>
          </a:p>
        </p:txBody>
      </p:sp>
      <p:pic>
        <p:nvPicPr>
          <p:cNvPr id="9" name="Picture 8">
            <a:extLst>
              <a:ext uri="{FF2B5EF4-FFF2-40B4-BE49-F238E27FC236}">
                <a16:creationId xmlns:a16="http://schemas.microsoft.com/office/drawing/2014/main" id="{78EDEB12-22F4-0BD7-E335-3BED280CAA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426" y="3869618"/>
            <a:ext cx="6369350" cy="2285025"/>
          </a:xfrm>
          <a:prstGeom prst="rect">
            <a:avLst/>
          </a:prstGeom>
          <a:ln>
            <a:solidFill>
              <a:schemeClr val="tx1"/>
            </a:solidFill>
          </a:ln>
        </p:spPr>
      </p:pic>
      <p:sp>
        <p:nvSpPr>
          <p:cNvPr id="10" name="TextBox 9">
            <a:extLst>
              <a:ext uri="{FF2B5EF4-FFF2-40B4-BE49-F238E27FC236}">
                <a16:creationId xmlns:a16="http://schemas.microsoft.com/office/drawing/2014/main" id="{0D032290-4EA3-EFB4-1C70-1E02A93A2CB0}"/>
              </a:ext>
            </a:extLst>
          </p:cNvPr>
          <p:cNvSpPr txBox="1"/>
          <p:nvPr/>
        </p:nvSpPr>
        <p:spPr>
          <a:xfrm>
            <a:off x="997921" y="3470707"/>
            <a:ext cx="1378904" cy="369332"/>
          </a:xfrm>
          <a:prstGeom prst="rect">
            <a:avLst/>
          </a:prstGeom>
          <a:noFill/>
        </p:spPr>
        <p:txBody>
          <a:bodyPr wrap="none" rtlCol="0">
            <a:spAutoFit/>
          </a:bodyPr>
          <a:lstStyle/>
          <a:p>
            <a:r>
              <a:rPr lang="en-US" dirty="0"/>
              <a:t>Alice Beeson</a:t>
            </a:r>
          </a:p>
        </p:txBody>
      </p:sp>
      <p:sp>
        <p:nvSpPr>
          <p:cNvPr id="11" name="TextBox 10">
            <a:extLst>
              <a:ext uri="{FF2B5EF4-FFF2-40B4-BE49-F238E27FC236}">
                <a16:creationId xmlns:a16="http://schemas.microsoft.com/office/drawing/2014/main" id="{3E5FE090-7244-AEFB-C368-225FF3E60877}"/>
              </a:ext>
            </a:extLst>
          </p:cNvPr>
          <p:cNvSpPr txBox="1"/>
          <p:nvPr/>
        </p:nvSpPr>
        <p:spPr>
          <a:xfrm>
            <a:off x="3716245" y="3506111"/>
            <a:ext cx="2828531" cy="369332"/>
          </a:xfrm>
          <a:prstGeom prst="rect">
            <a:avLst/>
          </a:prstGeom>
          <a:noFill/>
        </p:spPr>
        <p:txBody>
          <a:bodyPr wrap="none" rtlCol="0">
            <a:spAutoFit/>
          </a:bodyPr>
          <a:lstStyle/>
          <a:p>
            <a:r>
              <a:rPr lang="en-US" dirty="0"/>
              <a:t>Edward Beeson – son - 1788</a:t>
            </a:r>
          </a:p>
        </p:txBody>
      </p:sp>
      <p:sp>
        <p:nvSpPr>
          <p:cNvPr id="12" name="TextBox 11">
            <a:extLst>
              <a:ext uri="{FF2B5EF4-FFF2-40B4-BE49-F238E27FC236}">
                <a16:creationId xmlns:a16="http://schemas.microsoft.com/office/drawing/2014/main" id="{1F23DF11-1D20-B21E-44E8-FCF31CF5EE1E}"/>
              </a:ext>
            </a:extLst>
          </p:cNvPr>
          <p:cNvSpPr txBox="1"/>
          <p:nvPr/>
        </p:nvSpPr>
        <p:spPr>
          <a:xfrm>
            <a:off x="1512716" y="6102525"/>
            <a:ext cx="4087209" cy="369332"/>
          </a:xfrm>
          <a:prstGeom prst="rect">
            <a:avLst/>
          </a:prstGeom>
          <a:noFill/>
        </p:spPr>
        <p:txBody>
          <a:bodyPr wrap="none" rtlCol="0">
            <a:spAutoFit/>
          </a:bodyPr>
          <a:lstStyle/>
          <a:p>
            <a:r>
              <a:rPr lang="en-US" dirty="0"/>
              <a:t>Quaker stones and flat tablet headstones</a:t>
            </a:r>
          </a:p>
        </p:txBody>
      </p:sp>
      <p:pic>
        <p:nvPicPr>
          <p:cNvPr id="14" name="Picture 13">
            <a:extLst>
              <a:ext uri="{FF2B5EF4-FFF2-40B4-BE49-F238E27FC236}">
                <a16:creationId xmlns:a16="http://schemas.microsoft.com/office/drawing/2014/main" id="{4A4B745B-325E-BFFE-9230-50493AD121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153" y="6535022"/>
            <a:ext cx="3829549" cy="2498528"/>
          </a:xfrm>
          <a:prstGeom prst="rect">
            <a:avLst/>
          </a:prstGeom>
          <a:ln>
            <a:solidFill>
              <a:schemeClr val="tx1"/>
            </a:solidFill>
          </a:ln>
        </p:spPr>
      </p:pic>
      <p:sp>
        <p:nvSpPr>
          <p:cNvPr id="15" name="TextBox 14">
            <a:extLst>
              <a:ext uri="{FF2B5EF4-FFF2-40B4-BE49-F238E27FC236}">
                <a16:creationId xmlns:a16="http://schemas.microsoft.com/office/drawing/2014/main" id="{A1C41247-4E5B-B952-3E8B-1B73BA1A039C}"/>
              </a:ext>
            </a:extLst>
          </p:cNvPr>
          <p:cNvSpPr txBox="1"/>
          <p:nvPr/>
        </p:nvSpPr>
        <p:spPr>
          <a:xfrm>
            <a:off x="4228014" y="7360177"/>
            <a:ext cx="2623860" cy="646331"/>
          </a:xfrm>
          <a:prstGeom prst="rect">
            <a:avLst/>
          </a:prstGeom>
          <a:noFill/>
        </p:spPr>
        <p:txBody>
          <a:bodyPr wrap="none" rtlCol="0">
            <a:spAutoFit/>
          </a:bodyPr>
          <a:lstStyle/>
          <a:p>
            <a:pPr algn="ctr"/>
            <a:r>
              <a:rPr lang="en-US" b="1" dirty="0"/>
              <a:t>Tablet headstones </a:t>
            </a:r>
          </a:p>
          <a:p>
            <a:pPr algn="ctr"/>
            <a:r>
              <a:rPr lang="en-US" b="1" dirty="0"/>
              <a:t>with matching footstones</a:t>
            </a:r>
          </a:p>
        </p:txBody>
      </p:sp>
    </p:spTree>
    <p:extLst>
      <p:ext uri="{BB962C8B-B14F-4D97-AF65-F5344CB8AC3E}">
        <p14:creationId xmlns:p14="http://schemas.microsoft.com/office/powerpoint/2010/main" val="2751910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2B042-A10D-3E46-CBCE-B2F60BFB1DAD}"/>
              </a:ext>
            </a:extLst>
          </p:cNvPr>
          <p:cNvSpPr txBox="1"/>
          <p:nvPr/>
        </p:nvSpPr>
        <p:spPr>
          <a:xfrm>
            <a:off x="1716110" y="1201847"/>
            <a:ext cx="3432218" cy="6740307"/>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15 - The Newark Union Cemetery is a very unique place. With burials since the late 1600’s to some just this year, there are a vast array of tombstones.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oldest dated stone is for Alice Beeson, 1759. Alice’s stone is right here and was above ground along with her husband’s stone. Completely underground but evenly spaced in alignment with those stones, were 9 others including one with “EB 88” engraved on it. We learned that was for Alice’s son Edward who died in 1788.</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that same area, many flat tablet headstones are present for the next years of burials. As time progressed, graves had smaller tablet footstones that reflect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edthe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shape of the headstone.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057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sp>
        <p:nvSpPr>
          <p:cNvPr id="2" name="TextBox 1">
            <a:extLst>
              <a:ext uri="{FF2B5EF4-FFF2-40B4-BE49-F238E27FC236}">
                <a16:creationId xmlns:a16="http://schemas.microsoft.com/office/drawing/2014/main" id="{BDD4A7CE-8A45-F05F-B32F-1255766F6FC7}"/>
              </a:ext>
            </a:extLst>
          </p:cNvPr>
          <p:cNvSpPr txBox="1"/>
          <p:nvPr/>
        </p:nvSpPr>
        <p:spPr>
          <a:xfrm>
            <a:off x="1945517" y="182739"/>
            <a:ext cx="2966966" cy="584775"/>
          </a:xfrm>
          <a:prstGeom prst="rect">
            <a:avLst/>
          </a:prstGeom>
          <a:noFill/>
        </p:spPr>
        <p:txBody>
          <a:bodyPr wrap="none" rtlCol="0">
            <a:spAutoFit/>
          </a:bodyPr>
          <a:lstStyle/>
          <a:p>
            <a:pPr algn="ctr"/>
            <a:r>
              <a:rPr lang="en-US" b="1" dirty="0"/>
              <a:t>Influence of the Victorian Era</a:t>
            </a:r>
          </a:p>
          <a:p>
            <a:pPr algn="ctr"/>
            <a:r>
              <a:rPr lang="en-US" sz="1400" dirty="0"/>
              <a:t>(1837-1901)</a:t>
            </a:r>
          </a:p>
        </p:txBody>
      </p:sp>
      <p:pic>
        <p:nvPicPr>
          <p:cNvPr id="7" name="Picture 6">
            <a:extLst>
              <a:ext uri="{FF2B5EF4-FFF2-40B4-BE49-F238E27FC236}">
                <a16:creationId xmlns:a16="http://schemas.microsoft.com/office/drawing/2014/main" id="{C5CDF386-A7A4-1490-FA48-E21F9DB7C7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856" y="722553"/>
            <a:ext cx="4699322" cy="3035055"/>
          </a:xfrm>
          <a:prstGeom prst="rect">
            <a:avLst/>
          </a:prstGeom>
          <a:ln>
            <a:solidFill>
              <a:schemeClr val="tx1"/>
            </a:solidFill>
          </a:ln>
        </p:spPr>
      </p:pic>
      <p:pic>
        <p:nvPicPr>
          <p:cNvPr id="9" name="Picture 8">
            <a:extLst>
              <a:ext uri="{FF2B5EF4-FFF2-40B4-BE49-F238E27FC236}">
                <a16:creationId xmlns:a16="http://schemas.microsoft.com/office/drawing/2014/main" id="{6C282715-EE4B-760D-3000-DE37DF4173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6517" y="4809458"/>
            <a:ext cx="1205002" cy="1606669"/>
          </a:xfrm>
          <a:prstGeom prst="rect">
            <a:avLst/>
          </a:prstGeom>
          <a:ln>
            <a:solidFill>
              <a:schemeClr val="tx1"/>
            </a:solidFill>
          </a:ln>
        </p:spPr>
      </p:pic>
      <p:pic>
        <p:nvPicPr>
          <p:cNvPr id="13" name="Picture 12">
            <a:extLst>
              <a:ext uri="{FF2B5EF4-FFF2-40B4-BE49-F238E27FC236}">
                <a16:creationId xmlns:a16="http://schemas.microsoft.com/office/drawing/2014/main" id="{66B43175-8E50-B491-2E69-E64CBEC659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727" y="7467979"/>
            <a:ext cx="1706163" cy="1490648"/>
          </a:xfrm>
          <a:prstGeom prst="rect">
            <a:avLst/>
          </a:prstGeom>
          <a:ln>
            <a:solidFill>
              <a:schemeClr val="tx1"/>
            </a:solidFill>
          </a:ln>
        </p:spPr>
      </p:pic>
      <p:pic>
        <p:nvPicPr>
          <p:cNvPr id="15" name="Picture 14">
            <a:extLst>
              <a:ext uri="{FF2B5EF4-FFF2-40B4-BE49-F238E27FC236}">
                <a16:creationId xmlns:a16="http://schemas.microsoft.com/office/drawing/2014/main" id="{D17D55A8-EC2D-7790-530C-98C479204A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8017" y="3879866"/>
            <a:ext cx="2816719" cy="3301360"/>
          </a:xfrm>
          <a:prstGeom prst="rect">
            <a:avLst/>
          </a:prstGeom>
          <a:ln>
            <a:solidFill>
              <a:schemeClr val="tx1"/>
            </a:solidFill>
          </a:ln>
        </p:spPr>
      </p:pic>
      <p:pic>
        <p:nvPicPr>
          <p:cNvPr id="17" name="Picture 16">
            <a:extLst>
              <a:ext uri="{FF2B5EF4-FFF2-40B4-BE49-F238E27FC236}">
                <a16:creationId xmlns:a16="http://schemas.microsoft.com/office/drawing/2014/main" id="{707179D6-9B44-553C-03C4-B2C09221BA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622" y="3861432"/>
            <a:ext cx="2318704" cy="3502723"/>
          </a:xfrm>
          <a:prstGeom prst="rect">
            <a:avLst/>
          </a:prstGeom>
          <a:ln>
            <a:solidFill>
              <a:schemeClr val="tx1"/>
            </a:solidFill>
          </a:ln>
        </p:spPr>
      </p:pic>
      <p:pic>
        <p:nvPicPr>
          <p:cNvPr id="19" name="Picture 18">
            <a:extLst>
              <a:ext uri="{FF2B5EF4-FFF2-40B4-BE49-F238E27FC236}">
                <a16:creationId xmlns:a16="http://schemas.microsoft.com/office/drawing/2014/main" id="{0259984B-EE44-E819-1CE5-7764B35725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58951" y="2240080"/>
            <a:ext cx="1699485" cy="1379066"/>
          </a:xfrm>
          <a:prstGeom prst="rect">
            <a:avLst/>
          </a:prstGeom>
          <a:ln>
            <a:solidFill>
              <a:schemeClr val="tx1"/>
            </a:solidFill>
          </a:ln>
        </p:spPr>
      </p:pic>
      <p:pic>
        <p:nvPicPr>
          <p:cNvPr id="23" name="Picture 22">
            <a:extLst>
              <a:ext uri="{FF2B5EF4-FFF2-40B4-BE49-F238E27FC236}">
                <a16:creationId xmlns:a16="http://schemas.microsoft.com/office/drawing/2014/main" id="{5FC9BB8B-AFB4-8302-8215-C896D6E1B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3808" y="722552"/>
            <a:ext cx="1667002" cy="1379065"/>
          </a:xfrm>
          <a:prstGeom prst="rect">
            <a:avLst/>
          </a:prstGeom>
          <a:ln>
            <a:solidFill>
              <a:schemeClr val="tx1"/>
            </a:solidFill>
          </a:ln>
        </p:spPr>
      </p:pic>
      <p:pic>
        <p:nvPicPr>
          <p:cNvPr id="25" name="Picture 24">
            <a:extLst>
              <a:ext uri="{FF2B5EF4-FFF2-40B4-BE49-F238E27FC236}">
                <a16:creationId xmlns:a16="http://schemas.microsoft.com/office/drawing/2014/main" id="{21815894-070F-4EF6-38DF-B532FAAB87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64226" y="7441946"/>
            <a:ext cx="3429000" cy="1466231"/>
          </a:xfrm>
          <a:prstGeom prst="rect">
            <a:avLst/>
          </a:prstGeom>
          <a:ln>
            <a:solidFill>
              <a:schemeClr val="tx1"/>
            </a:solidFill>
          </a:ln>
        </p:spPr>
      </p:pic>
    </p:spTree>
    <p:extLst>
      <p:ext uri="{BB962C8B-B14F-4D97-AF65-F5344CB8AC3E}">
        <p14:creationId xmlns:p14="http://schemas.microsoft.com/office/powerpoint/2010/main" val="3761556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824C79-BFF3-1B4D-9AE1-37EA2B7EA7B5}"/>
              </a:ext>
            </a:extLst>
          </p:cNvPr>
          <p:cNvSpPr txBox="1"/>
          <p:nvPr/>
        </p:nvSpPr>
        <p:spPr>
          <a:xfrm>
            <a:off x="1716110" y="2863840"/>
            <a:ext cx="3432218" cy="3416320"/>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16 – Further into the cemetery, you can see the influence of the Victorian Era with elaborate stones and obelisks. Symbolism or monograms on the stones became popular. Here you can see an hour glass, a Bible, a hand pointing heavenward and a flower blossom that has wilted. A full blossom would be for an adult. An unopened blossom would be for a child.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6502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17" name="Content Placeholder 4">
            <a:extLst>
              <a:ext uri="{FF2B5EF4-FFF2-40B4-BE49-F238E27FC236}">
                <a16:creationId xmlns:a16="http://schemas.microsoft.com/office/drawing/2014/main" id="{A818B711-C7FA-B940-A8C1-2FD7C4F5F23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3060" y="708589"/>
            <a:ext cx="4472167" cy="3354124"/>
          </a:xfrm>
          <a:ln>
            <a:solidFill>
              <a:schemeClr val="tx1"/>
            </a:solidFill>
          </a:ln>
        </p:spPr>
      </p:pic>
      <p:sp>
        <p:nvSpPr>
          <p:cNvPr id="18" name="TextBox 17">
            <a:extLst>
              <a:ext uri="{FF2B5EF4-FFF2-40B4-BE49-F238E27FC236}">
                <a16:creationId xmlns:a16="http://schemas.microsoft.com/office/drawing/2014/main" id="{A45E2240-DFA5-2A48-1DF6-07571E8F3398}"/>
              </a:ext>
            </a:extLst>
          </p:cNvPr>
          <p:cNvSpPr txBox="1"/>
          <p:nvPr/>
        </p:nvSpPr>
        <p:spPr>
          <a:xfrm>
            <a:off x="1755943" y="211473"/>
            <a:ext cx="3534109" cy="369332"/>
          </a:xfrm>
          <a:prstGeom prst="rect">
            <a:avLst/>
          </a:prstGeom>
          <a:noFill/>
        </p:spPr>
        <p:txBody>
          <a:bodyPr wrap="none" rtlCol="0">
            <a:spAutoFit/>
          </a:bodyPr>
          <a:lstStyle/>
          <a:p>
            <a:r>
              <a:rPr lang="en-US" b="1" dirty="0"/>
              <a:t>Grave Guards Planted with Flowers</a:t>
            </a:r>
          </a:p>
        </p:txBody>
      </p:sp>
      <p:pic>
        <p:nvPicPr>
          <p:cNvPr id="20" name="Picture 19">
            <a:extLst>
              <a:ext uri="{FF2B5EF4-FFF2-40B4-BE49-F238E27FC236}">
                <a16:creationId xmlns:a16="http://schemas.microsoft.com/office/drawing/2014/main" id="{C661EE77-A686-8110-82D8-4E1F61C98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399730" y="5289603"/>
            <a:ext cx="3791719" cy="2843790"/>
          </a:xfrm>
          <a:prstGeom prst="rect">
            <a:avLst/>
          </a:prstGeom>
          <a:ln>
            <a:solidFill>
              <a:schemeClr val="tx1"/>
            </a:solidFill>
          </a:ln>
        </p:spPr>
      </p:pic>
      <p:pic>
        <p:nvPicPr>
          <p:cNvPr id="22" name="Picture 21">
            <a:extLst>
              <a:ext uri="{FF2B5EF4-FFF2-40B4-BE49-F238E27FC236}">
                <a16:creationId xmlns:a16="http://schemas.microsoft.com/office/drawing/2014/main" id="{805774F6-E973-3FAA-408A-7C2918A771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1448" y="6444396"/>
            <a:ext cx="1804932" cy="2458387"/>
          </a:xfrm>
          <a:prstGeom prst="rect">
            <a:avLst/>
          </a:prstGeom>
          <a:ln>
            <a:solidFill>
              <a:schemeClr val="tx1"/>
            </a:solidFill>
          </a:ln>
        </p:spPr>
      </p:pic>
      <p:pic>
        <p:nvPicPr>
          <p:cNvPr id="24" name="Picture 23">
            <a:extLst>
              <a:ext uri="{FF2B5EF4-FFF2-40B4-BE49-F238E27FC236}">
                <a16:creationId xmlns:a16="http://schemas.microsoft.com/office/drawing/2014/main" id="{E794AB1D-21A0-FC9A-1BB6-C521BBE446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267" y="4460427"/>
            <a:ext cx="1438466" cy="2568299"/>
          </a:xfrm>
          <a:prstGeom prst="rect">
            <a:avLst/>
          </a:prstGeom>
          <a:ln>
            <a:solidFill>
              <a:schemeClr val="tx1"/>
            </a:solidFill>
          </a:ln>
        </p:spPr>
      </p:pic>
      <p:pic>
        <p:nvPicPr>
          <p:cNvPr id="26" name="Picture 25">
            <a:extLst>
              <a:ext uri="{FF2B5EF4-FFF2-40B4-BE49-F238E27FC236}">
                <a16:creationId xmlns:a16="http://schemas.microsoft.com/office/drawing/2014/main" id="{5823E0E0-07DE-B69E-C84C-5DEAB842EF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773" y="937549"/>
            <a:ext cx="2178428" cy="2905246"/>
          </a:xfrm>
          <a:prstGeom prst="rect">
            <a:avLst/>
          </a:prstGeom>
          <a:ln>
            <a:solidFill>
              <a:schemeClr val="tx1"/>
            </a:solidFill>
          </a:ln>
        </p:spPr>
      </p:pic>
    </p:spTree>
    <p:extLst>
      <p:ext uri="{BB962C8B-B14F-4D97-AF65-F5344CB8AC3E}">
        <p14:creationId xmlns:p14="http://schemas.microsoft.com/office/powerpoint/2010/main" val="1492538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157F1-5E03-5FAE-B7D2-07E133925567}"/>
              </a:ext>
            </a:extLst>
          </p:cNvPr>
          <p:cNvSpPr txBox="1"/>
          <p:nvPr/>
        </p:nvSpPr>
        <p:spPr>
          <a:xfrm>
            <a:off x="1716110" y="1340346"/>
            <a:ext cx="3432218" cy="6463308"/>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17 – Scattered around the cemetery are 6 graves with Grave Guards, also called Bedsteads. This arrangement was initially designed to provide protection for mounded dirt over a grave from being worn away but it became popular to provide for plantings of flowers, shrubs and vines and elaborate footstones. This one is for Willie Dempsey, the stillborn baby of John and Laura. This one is for Joseph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Carr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26-year old young man who was killed in an accident. For the longest time, we didn’t know if the dog was a symbol of loyalty or represented a family pet. A family member visited and told us that the dog was also killed in the accident. This one was just found a few months ago. The Scouts found the side rails when they lifted the sunken footstone.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228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3" name="Picture 2">
            <a:extLst>
              <a:ext uri="{FF2B5EF4-FFF2-40B4-BE49-F238E27FC236}">
                <a16:creationId xmlns:a16="http://schemas.microsoft.com/office/drawing/2014/main" id="{F78A2936-EC61-7A66-9730-C3E7609F9D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1819779"/>
            <a:ext cx="2846787" cy="3206688"/>
          </a:xfrm>
          <a:prstGeom prst="rect">
            <a:avLst/>
          </a:prstGeom>
          <a:ln>
            <a:solidFill>
              <a:schemeClr val="tx1"/>
            </a:solidFill>
          </a:ln>
        </p:spPr>
      </p:pic>
      <p:pic>
        <p:nvPicPr>
          <p:cNvPr id="6" name="Picture 5">
            <a:extLst>
              <a:ext uri="{FF2B5EF4-FFF2-40B4-BE49-F238E27FC236}">
                <a16:creationId xmlns:a16="http://schemas.microsoft.com/office/drawing/2014/main" id="{550392A6-D6E8-6118-18CE-D99FB648A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618" y="1260362"/>
            <a:ext cx="2608289" cy="2382680"/>
          </a:xfrm>
          <a:prstGeom prst="rect">
            <a:avLst/>
          </a:prstGeom>
          <a:ln>
            <a:solidFill>
              <a:schemeClr val="tx1"/>
            </a:solidFill>
          </a:ln>
        </p:spPr>
      </p:pic>
      <p:pic>
        <p:nvPicPr>
          <p:cNvPr id="8" name="Picture 7">
            <a:extLst>
              <a:ext uri="{FF2B5EF4-FFF2-40B4-BE49-F238E27FC236}">
                <a16:creationId xmlns:a16="http://schemas.microsoft.com/office/drawing/2014/main" id="{331B8B98-0664-F873-5B46-AC210E9E63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5603" y="6200190"/>
            <a:ext cx="3429001" cy="2510356"/>
          </a:xfrm>
          <a:prstGeom prst="rect">
            <a:avLst/>
          </a:prstGeom>
          <a:ln>
            <a:solidFill>
              <a:schemeClr val="tx1"/>
            </a:solidFill>
          </a:ln>
        </p:spPr>
      </p:pic>
      <p:pic>
        <p:nvPicPr>
          <p:cNvPr id="10" name="Picture 9">
            <a:extLst>
              <a:ext uri="{FF2B5EF4-FFF2-40B4-BE49-F238E27FC236}">
                <a16:creationId xmlns:a16="http://schemas.microsoft.com/office/drawing/2014/main" id="{F1AADED9-3D49-4839-3732-560E8BEA8E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213" y="4120589"/>
            <a:ext cx="2545694" cy="3394746"/>
          </a:xfrm>
          <a:prstGeom prst="rect">
            <a:avLst/>
          </a:prstGeom>
          <a:ln>
            <a:solidFill>
              <a:schemeClr val="tx1"/>
            </a:solidFill>
          </a:ln>
        </p:spPr>
      </p:pic>
      <p:sp>
        <p:nvSpPr>
          <p:cNvPr id="11" name="TextBox 10">
            <a:extLst>
              <a:ext uri="{FF2B5EF4-FFF2-40B4-BE49-F238E27FC236}">
                <a16:creationId xmlns:a16="http://schemas.microsoft.com/office/drawing/2014/main" id="{54E8B542-341A-F7CB-FC39-A632E9ED5549}"/>
              </a:ext>
            </a:extLst>
          </p:cNvPr>
          <p:cNvSpPr txBox="1"/>
          <p:nvPr/>
        </p:nvSpPr>
        <p:spPr>
          <a:xfrm>
            <a:off x="2796758" y="488835"/>
            <a:ext cx="1157689" cy="369332"/>
          </a:xfrm>
          <a:prstGeom prst="rect">
            <a:avLst/>
          </a:prstGeom>
          <a:noFill/>
        </p:spPr>
        <p:txBody>
          <a:bodyPr wrap="none" rtlCol="0">
            <a:spAutoFit/>
          </a:bodyPr>
          <a:lstStyle/>
          <a:p>
            <a:r>
              <a:rPr lang="en-US" b="1" dirty="0"/>
              <a:t>Memories</a:t>
            </a:r>
          </a:p>
        </p:txBody>
      </p:sp>
    </p:spTree>
    <p:extLst>
      <p:ext uri="{BB962C8B-B14F-4D97-AF65-F5344CB8AC3E}">
        <p14:creationId xmlns:p14="http://schemas.microsoft.com/office/powerpoint/2010/main" val="2190926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D187FC-9B24-E482-4A81-D1162B66B9CB}"/>
              </a:ext>
            </a:extLst>
          </p:cNvPr>
          <p:cNvSpPr txBox="1"/>
          <p:nvPr/>
        </p:nvSpPr>
        <p:spPr>
          <a:xfrm>
            <a:off x="1716110" y="2171343"/>
            <a:ext cx="3432218" cy="4801314"/>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18 – From the old to the new, there are many examples of ways that families have honored their loved ones. The Baldwin memorial can hold fresh flowers. The Wilsons, known for their frequent cocktail parties, have a shiny black stone with engraved martini glasses. Susan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Henzel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 the piano player in the Newark Union Church when it closed and continued playing the piano in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Shellburne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Bible Church. This owl sculpture, called Moonshine, was installed on the back of the memorial stone of Charles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Allmond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very talented sculptor.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51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3" name="Picture 2">
            <a:extLst>
              <a:ext uri="{FF2B5EF4-FFF2-40B4-BE49-F238E27FC236}">
                <a16:creationId xmlns:a16="http://schemas.microsoft.com/office/drawing/2014/main" id="{A37FEBE4-5C3F-25B9-DE8C-6BCD44B610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28" y="1059972"/>
            <a:ext cx="3505144" cy="2363477"/>
          </a:xfrm>
          <a:prstGeom prst="rect">
            <a:avLst/>
          </a:prstGeom>
          <a:ln>
            <a:solidFill>
              <a:schemeClr val="tx1"/>
            </a:solidFill>
          </a:ln>
        </p:spPr>
      </p:pic>
      <p:pic>
        <p:nvPicPr>
          <p:cNvPr id="6" name="Picture 5">
            <a:extLst>
              <a:ext uri="{FF2B5EF4-FFF2-40B4-BE49-F238E27FC236}">
                <a16:creationId xmlns:a16="http://schemas.microsoft.com/office/drawing/2014/main" id="{E145CFAB-C642-9C1A-B669-A7798422FA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38" y="3638893"/>
            <a:ext cx="3505144" cy="2875219"/>
          </a:xfrm>
          <a:prstGeom prst="rect">
            <a:avLst/>
          </a:prstGeom>
          <a:ln>
            <a:solidFill>
              <a:schemeClr val="tx1"/>
            </a:solidFill>
          </a:ln>
        </p:spPr>
      </p:pic>
      <p:pic>
        <p:nvPicPr>
          <p:cNvPr id="8" name="Picture 7">
            <a:extLst>
              <a:ext uri="{FF2B5EF4-FFF2-40B4-BE49-F238E27FC236}">
                <a16:creationId xmlns:a16="http://schemas.microsoft.com/office/drawing/2014/main" id="{561199E7-803C-A44A-46F6-CCB3EEE975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3817" y="5681393"/>
            <a:ext cx="2812648" cy="3221390"/>
          </a:xfrm>
          <a:prstGeom prst="rect">
            <a:avLst/>
          </a:prstGeom>
          <a:ln>
            <a:solidFill>
              <a:schemeClr val="tx1"/>
            </a:solidFill>
          </a:ln>
        </p:spPr>
      </p:pic>
      <p:sp>
        <p:nvSpPr>
          <p:cNvPr id="9" name="TextBox 8">
            <a:extLst>
              <a:ext uri="{FF2B5EF4-FFF2-40B4-BE49-F238E27FC236}">
                <a16:creationId xmlns:a16="http://schemas.microsoft.com/office/drawing/2014/main" id="{5DFA8EA8-F7E3-6B30-011A-1A571BFA4B22}"/>
              </a:ext>
            </a:extLst>
          </p:cNvPr>
          <p:cNvSpPr txBox="1"/>
          <p:nvPr/>
        </p:nvSpPr>
        <p:spPr>
          <a:xfrm>
            <a:off x="2329083" y="241217"/>
            <a:ext cx="2199833" cy="369332"/>
          </a:xfrm>
          <a:prstGeom prst="rect">
            <a:avLst/>
          </a:prstGeom>
          <a:noFill/>
        </p:spPr>
        <p:txBody>
          <a:bodyPr wrap="none" rtlCol="0">
            <a:spAutoFit/>
          </a:bodyPr>
          <a:lstStyle/>
          <a:p>
            <a:r>
              <a:rPr lang="en-US" dirty="0"/>
              <a:t>Stories and Mysteries</a:t>
            </a:r>
          </a:p>
        </p:txBody>
      </p:sp>
    </p:spTree>
    <p:extLst>
      <p:ext uri="{BB962C8B-B14F-4D97-AF65-F5344CB8AC3E}">
        <p14:creationId xmlns:p14="http://schemas.microsoft.com/office/powerpoint/2010/main" val="291294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B4704-631B-52ED-3189-5CB7320527A0}"/>
              </a:ext>
            </a:extLst>
          </p:cNvPr>
          <p:cNvSpPr txBox="1"/>
          <p:nvPr/>
        </p:nvSpPr>
        <p:spPr>
          <a:xfrm>
            <a:off x="360608" y="2266682"/>
            <a:ext cx="6063391" cy="2031325"/>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 – First, I need to let you know that the Newark Union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Church &amp; Cemetery is NOT in Newark. It is in Brandywine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Hundred, north of Wilmington. Using this 1868 Beers Atlas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map to orient you, this is Concord Pike/Rt 202. I-95 is about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 with the Marsh Road exit about here. The property is not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too far off the Marsh Road exit of I-95.</a:t>
            </a:r>
          </a:p>
          <a:p>
            <a:endParaRPr lang="en-US" dirty="0"/>
          </a:p>
        </p:txBody>
      </p:sp>
    </p:spTree>
    <p:extLst>
      <p:ext uri="{BB962C8B-B14F-4D97-AF65-F5344CB8AC3E}">
        <p14:creationId xmlns:p14="http://schemas.microsoft.com/office/powerpoint/2010/main" val="369916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758B8-C683-383D-AA46-FA07DD546247}"/>
              </a:ext>
            </a:extLst>
          </p:cNvPr>
          <p:cNvSpPr txBox="1"/>
          <p:nvPr/>
        </p:nvSpPr>
        <p:spPr>
          <a:xfrm>
            <a:off x="347729" y="1020718"/>
            <a:ext cx="6362163" cy="6463308"/>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19 – There are two lonely memorial stones are near the center of the cemetery. The large one is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Mytro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Dobrisky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 was a Russian immigrant who worked on the nearby Buchannan Farm. One day, he was taking the 2 Buchanan children, a boy and a girl, for a horse-drawn carriage drive. In an accident at the railroad, all were killed, even the horse. The children were buried in the family farm plot. Other Russian immigrants paid for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Mytro’s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burial and monument.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Mytro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Allen Sherod. He was an apprentice to a local craftsman. At the age of 19, he collapsed and died. It was determined that he had a brain tumor.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Young Franklin Jones loved cars and wanted to build a race car with his Dad. He was promised that would happen when he turned 16. Unfortunately, he passed away at the age of 15. His Dad gave him his race car on his memorial stone.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Under a huge azalea bush is the tombstone of Fred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Clunie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Someday, we would like to learn who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Deak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Although mostly tragic, we share these stories to keep the memories of these people alive.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1833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2" name="Picture 1">
            <a:extLst>
              <a:ext uri="{FF2B5EF4-FFF2-40B4-BE49-F238E27FC236}">
                <a16:creationId xmlns:a16="http://schemas.microsoft.com/office/drawing/2014/main" id="{60DEBAA7-CA10-61C2-F578-2AEAAE3EAB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689" y="1356046"/>
            <a:ext cx="5789905" cy="6862537"/>
          </a:xfrm>
          <a:prstGeom prst="rect">
            <a:avLst/>
          </a:prstGeom>
          <a:ln>
            <a:solidFill>
              <a:schemeClr val="tx1"/>
            </a:solidFill>
          </a:ln>
        </p:spPr>
      </p:pic>
      <p:sp>
        <p:nvSpPr>
          <p:cNvPr id="3" name="TextBox 2">
            <a:extLst>
              <a:ext uri="{FF2B5EF4-FFF2-40B4-BE49-F238E27FC236}">
                <a16:creationId xmlns:a16="http://schemas.microsoft.com/office/drawing/2014/main" id="{B699A0DE-AF7F-2E47-E1FD-299E5F2F3714}"/>
              </a:ext>
            </a:extLst>
          </p:cNvPr>
          <p:cNvSpPr txBox="1"/>
          <p:nvPr/>
        </p:nvSpPr>
        <p:spPr>
          <a:xfrm>
            <a:off x="2465241" y="605928"/>
            <a:ext cx="1927515" cy="369332"/>
          </a:xfrm>
          <a:prstGeom prst="rect">
            <a:avLst/>
          </a:prstGeom>
          <a:noFill/>
        </p:spPr>
        <p:txBody>
          <a:bodyPr wrap="none" rtlCol="0">
            <a:spAutoFit/>
          </a:bodyPr>
          <a:lstStyle/>
          <a:p>
            <a:r>
              <a:rPr lang="en-US" b="1" dirty="0"/>
              <a:t>Military Memorial</a:t>
            </a:r>
          </a:p>
        </p:txBody>
      </p:sp>
    </p:spTree>
    <p:extLst>
      <p:ext uri="{BB962C8B-B14F-4D97-AF65-F5344CB8AC3E}">
        <p14:creationId xmlns:p14="http://schemas.microsoft.com/office/powerpoint/2010/main" val="3679893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D024A-1A36-9E1B-D2C9-4E5D0960EC1A}"/>
              </a:ext>
            </a:extLst>
          </p:cNvPr>
          <p:cNvSpPr txBox="1"/>
          <p:nvPr/>
        </p:nvSpPr>
        <p:spPr>
          <a:xfrm>
            <a:off x="1716110" y="1894344"/>
            <a:ext cx="3432218" cy="5355312"/>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20 - There are 82 Veterans from the Revolutionary War through the Vietnam War laid to rest in the cemetery. Volunteers designed and installed a Military Memorial in the center of the cemetery. Included is a flagpole and American flag donated and installed by members of one of the prominent Brandywine Hundred families whose generations of ancestors rest in the cemetery. With a grant from the New Castle County Council Finance Committee, a memorial stone was added. This stone displays medallions of the 5 branches of the Armed Forces in which our veterans served.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27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2" name="Content Placeholder 4">
            <a:extLst>
              <a:ext uri="{FF2B5EF4-FFF2-40B4-BE49-F238E27FC236}">
                <a16:creationId xmlns:a16="http://schemas.microsoft.com/office/drawing/2014/main" id="{AFFC83F7-C939-E809-AC82-656259CFD8A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3549397" y="2650099"/>
            <a:ext cx="2749476" cy="2062107"/>
          </a:xfrm>
          <a:ln>
            <a:solidFill>
              <a:schemeClr val="tx1"/>
            </a:solidFill>
          </a:ln>
        </p:spPr>
      </p:pic>
      <p:pic>
        <p:nvPicPr>
          <p:cNvPr id="3" name="Picture 2">
            <a:extLst>
              <a:ext uri="{FF2B5EF4-FFF2-40B4-BE49-F238E27FC236}">
                <a16:creationId xmlns:a16="http://schemas.microsoft.com/office/drawing/2014/main" id="{F3556B28-F852-CD5A-03D7-93C3EA2C4B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59126" y="5844025"/>
            <a:ext cx="2749478" cy="2062108"/>
          </a:xfrm>
          <a:prstGeom prst="rect">
            <a:avLst/>
          </a:prstGeom>
          <a:ln>
            <a:solidFill>
              <a:schemeClr val="tx1"/>
            </a:solidFill>
          </a:ln>
        </p:spPr>
      </p:pic>
      <p:pic>
        <p:nvPicPr>
          <p:cNvPr id="5" name="Picture 4">
            <a:extLst>
              <a:ext uri="{FF2B5EF4-FFF2-40B4-BE49-F238E27FC236}">
                <a16:creationId xmlns:a16="http://schemas.microsoft.com/office/drawing/2014/main" id="{44D672F4-901C-39F5-615F-D7D3690709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549395" y="5844025"/>
            <a:ext cx="2749478" cy="2062108"/>
          </a:xfrm>
          <a:prstGeom prst="rect">
            <a:avLst/>
          </a:prstGeom>
          <a:ln>
            <a:solidFill>
              <a:schemeClr val="tx1"/>
            </a:solidFill>
          </a:ln>
        </p:spPr>
      </p:pic>
      <p:sp>
        <p:nvSpPr>
          <p:cNvPr id="6" name="TextBox 5">
            <a:extLst>
              <a:ext uri="{FF2B5EF4-FFF2-40B4-BE49-F238E27FC236}">
                <a16:creationId xmlns:a16="http://schemas.microsoft.com/office/drawing/2014/main" id="{9A51457E-4D7D-6E9C-694D-68787A830AEF}"/>
              </a:ext>
            </a:extLst>
          </p:cNvPr>
          <p:cNvSpPr txBox="1"/>
          <p:nvPr/>
        </p:nvSpPr>
        <p:spPr>
          <a:xfrm>
            <a:off x="4257993" y="5033857"/>
            <a:ext cx="1332283" cy="300082"/>
          </a:xfrm>
          <a:prstGeom prst="rect">
            <a:avLst/>
          </a:prstGeom>
          <a:noFill/>
        </p:spPr>
        <p:txBody>
          <a:bodyPr wrap="square" rtlCol="0">
            <a:spAutoFit/>
          </a:bodyPr>
          <a:lstStyle/>
          <a:p>
            <a:r>
              <a:rPr lang="en-US" sz="1350" b="1" dirty="0">
                <a:latin typeface="Bookman Old Style" panose="02050604050505020204" pitchFamily="18" charset="0"/>
              </a:rPr>
              <a:t>War of 1812</a:t>
            </a:r>
          </a:p>
        </p:txBody>
      </p:sp>
      <p:sp>
        <p:nvSpPr>
          <p:cNvPr id="7" name="TextBox 6">
            <a:extLst>
              <a:ext uri="{FF2B5EF4-FFF2-40B4-BE49-F238E27FC236}">
                <a16:creationId xmlns:a16="http://schemas.microsoft.com/office/drawing/2014/main" id="{0285AFEB-00B6-C463-5DBC-AC8C3235E533}"/>
              </a:ext>
            </a:extLst>
          </p:cNvPr>
          <p:cNvSpPr txBox="1"/>
          <p:nvPr/>
        </p:nvSpPr>
        <p:spPr>
          <a:xfrm>
            <a:off x="1449386" y="8232121"/>
            <a:ext cx="1078160" cy="300082"/>
          </a:xfrm>
          <a:prstGeom prst="rect">
            <a:avLst/>
          </a:prstGeom>
          <a:noFill/>
        </p:spPr>
        <p:txBody>
          <a:bodyPr wrap="square" rtlCol="0">
            <a:spAutoFit/>
          </a:bodyPr>
          <a:lstStyle/>
          <a:p>
            <a:r>
              <a:rPr lang="en-US" sz="1350" b="1" dirty="0">
                <a:latin typeface="Bookman Old Style" panose="02050604050505020204" pitchFamily="18" charset="0"/>
              </a:rPr>
              <a:t>Civil War</a:t>
            </a:r>
          </a:p>
        </p:txBody>
      </p:sp>
      <p:sp>
        <p:nvSpPr>
          <p:cNvPr id="8" name="TextBox 7">
            <a:extLst>
              <a:ext uri="{FF2B5EF4-FFF2-40B4-BE49-F238E27FC236}">
                <a16:creationId xmlns:a16="http://schemas.microsoft.com/office/drawing/2014/main" id="{27C0C451-5EED-5AB1-021F-D73058BDD6B3}"/>
              </a:ext>
            </a:extLst>
          </p:cNvPr>
          <p:cNvSpPr txBox="1"/>
          <p:nvPr/>
        </p:nvSpPr>
        <p:spPr>
          <a:xfrm>
            <a:off x="3967729" y="8205750"/>
            <a:ext cx="1912809" cy="507831"/>
          </a:xfrm>
          <a:prstGeom prst="rect">
            <a:avLst/>
          </a:prstGeom>
          <a:noFill/>
        </p:spPr>
        <p:txBody>
          <a:bodyPr wrap="square" rtlCol="0">
            <a:spAutoFit/>
          </a:bodyPr>
          <a:lstStyle/>
          <a:p>
            <a:pPr algn="ctr"/>
            <a:r>
              <a:rPr lang="en-US" sz="1350" b="1" dirty="0">
                <a:latin typeface="Bookman Old Style" panose="02050604050505020204" pitchFamily="18" charset="0"/>
              </a:rPr>
              <a:t>Spanish American War</a:t>
            </a:r>
          </a:p>
        </p:txBody>
      </p:sp>
      <p:sp>
        <p:nvSpPr>
          <p:cNvPr id="9" name="Title 1">
            <a:extLst>
              <a:ext uri="{FF2B5EF4-FFF2-40B4-BE49-F238E27FC236}">
                <a16:creationId xmlns:a16="http://schemas.microsoft.com/office/drawing/2014/main" id="{37F640A8-9B90-87F5-AF05-36AC6A655BB5}"/>
              </a:ext>
            </a:extLst>
          </p:cNvPr>
          <p:cNvSpPr>
            <a:spLocks noGrp="1"/>
          </p:cNvSpPr>
          <p:nvPr>
            <p:ph type="title"/>
          </p:nvPr>
        </p:nvSpPr>
        <p:spPr>
          <a:xfrm>
            <a:off x="168071" y="685575"/>
            <a:ext cx="6607302" cy="1033397"/>
          </a:xfrm>
        </p:spPr>
        <p:txBody>
          <a:bodyPr>
            <a:normAutofit/>
          </a:bodyPr>
          <a:lstStyle/>
          <a:p>
            <a:pPr algn="ctr"/>
            <a:r>
              <a:rPr lang="en-US" sz="2800" b="1" dirty="0">
                <a:latin typeface="Bookman Old Style" panose="02050604050505020204" pitchFamily="18" charset="0"/>
              </a:rPr>
              <a:t>Veterans from the Revolutionary War through the Vietnam War</a:t>
            </a:r>
            <a:endParaRPr lang="en-US" sz="2800" dirty="0"/>
          </a:p>
        </p:txBody>
      </p:sp>
      <p:pic>
        <p:nvPicPr>
          <p:cNvPr id="11" name="Picture 10">
            <a:extLst>
              <a:ext uri="{FF2B5EF4-FFF2-40B4-BE49-F238E27FC236}">
                <a16:creationId xmlns:a16="http://schemas.microsoft.com/office/drawing/2014/main" id="{82CFB462-3D11-BB77-C1EE-FBEAC4C3A2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08" b="-506"/>
          <a:stretch/>
        </p:blipFill>
        <p:spPr>
          <a:xfrm>
            <a:off x="350335" y="2306413"/>
            <a:ext cx="3142259" cy="2749477"/>
          </a:xfrm>
          <a:prstGeom prst="rect">
            <a:avLst/>
          </a:prstGeom>
          <a:ln>
            <a:solidFill>
              <a:schemeClr val="tx1"/>
            </a:solidFill>
          </a:ln>
        </p:spPr>
      </p:pic>
      <p:sp>
        <p:nvSpPr>
          <p:cNvPr id="12" name="TextBox 11">
            <a:extLst>
              <a:ext uri="{FF2B5EF4-FFF2-40B4-BE49-F238E27FC236}">
                <a16:creationId xmlns:a16="http://schemas.microsoft.com/office/drawing/2014/main" id="{EE54BCF1-1F79-8FD6-22F5-5907765AD913}"/>
              </a:ext>
            </a:extLst>
          </p:cNvPr>
          <p:cNvSpPr txBox="1"/>
          <p:nvPr/>
        </p:nvSpPr>
        <p:spPr>
          <a:xfrm>
            <a:off x="989157" y="5033857"/>
            <a:ext cx="1864613" cy="300082"/>
          </a:xfrm>
          <a:prstGeom prst="rect">
            <a:avLst/>
          </a:prstGeom>
          <a:noFill/>
        </p:spPr>
        <p:txBody>
          <a:bodyPr wrap="none" rtlCol="0">
            <a:spAutoFit/>
          </a:bodyPr>
          <a:lstStyle/>
          <a:p>
            <a:r>
              <a:rPr lang="en-US" sz="1350" b="1" dirty="0">
                <a:latin typeface="Bookman Old Style" panose="02050604050505020204" pitchFamily="18" charset="0"/>
              </a:rPr>
              <a:t>Revolutionary War</a:t>
            </a:r>
          </a:p>
        </p:txBody>
      </p:sp>
    </p:spTree>
    <p:extLst>
      <p:ext uri="{BB962C8B-B14F-4D97-AF65-F5344CB8AC3E}">
        <p14:creationId xmlns:p14="http://schemas.microsoft.com/office/powerpoint/2010/main" val="1379143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E4AA7-F66F-0B7B-6614-6D4F2C7D2440}"/>
              </a:ext>
            </a:extLst>
          </p:cNvPr>
          <p:cNvSpPr txBox="1"/>
          <p:nvPr/>
        </p:nvSpPr>
        <p:spPr>
          <a:xfrm>
            <a:off x="1716110" y="2863840"/>
            <a:ext cx="3432218" cy="3416320"/>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21 – The Finance committee also provided funds for all of our veterans to be honored with an American flag and a medallion which represents the war in which they served. There are: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Revolutionary War veterans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from the War of 1812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from the Civil War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from the Spanish American War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87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sp>
        <p:nvSpPr>
          <p:cNvPr id="6" name="Title 1">
            <a:extLst>
              <a:ext uri="{FF2B5EF4-FFF2-40B4-BE49-F238E27FC236}">
                <a16:creationId xmlns:a16="http://schemas.microsoft.com/office/drawing/2014/main" id="{77E1C76E-E977-0DB7-BD99-C42665ACE462}"/>
              </a:ext>
            </a:extLst>
          </p:cNvPr>
          <p:cNvSpPr>
            <a:spLocks noGrp="1"/>
          </p:cNvSpPr>
          <p:nvPr>
            <p:ph type="title"/>
          </p:nvPr>
        </p:nvSpPr>
        <p:spPr>
          <a:xfrm>
            <a:off x="168071" y="685575"/>
            <a:ext cx="6607302" cy="1033397"/>
          </a:xfrm>
        </p:spPr>
        <p:txBody>
          <a:bodyPr>
            <a:normAutofit/>
          </a:bodyPr>
          <a:lstStyle/>
          <a:p>
            <a:pPr algn="ctr"/>
            <a:r>
              <a:rPr lang="en-US" sz="2800" b="1" dirty="0">
                <a:latin typeface="Bookman Old Style" panose="02050604050505020204" pitchFamily="18" charset="0"/>
              </a:rPr>
              <a:t>Veterans from the Revolutionary War through the Vietnam War</a:t>
            </a:r>
            <a:endParaRPr lang="en-US" sz="2800" dirty="0"/>
          </a:p>
        </p:txBody>
      </p:sp>
      <p:pic>
        <p:nvPicPr>
          <p:cNvPr id="7" name="Content Placeholder 4">
            <a:extLst>
              <a:ext uri="{FF2B5EF4-FFF2-40B4-BE49-F238E27FC236}">
                <a16:creationId xmlns:a16="http://schemas.microsoft.com/office/drawing/2014/main" id="{468C6846-D055-0DAC-9E6B-5ABABA122FB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94143" y="2038986"/>
            <a:ext cx="2161046" cy="2270747"/>
          </a:xfrm>
          <a:ln>
            <a:solidFill>
              <a:schemeClr val="tx1"/>
            </a:solidFill>
          </a:ln>
        </p:spPr>
      </p:pic>
      <p:pic>
        <p:nvPicPr>
          <p:cNvPr id="8" name="Picture 7">
            <a:extLst>
              <a:ext uri="{FF2B5EF4-FFF2-40B4-BE49-F238E27FC236}">
                <a16:creationId xmlns:a16="http://schemas.microsoft.com/office/drawing/2014/main" id="{52311C48-BD86-132A-AD03-F86D94782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28778" y="5923393"/>
            <a:ext cx="3576023" cy="1914336"/>
          </a:xfrm>
          <a:prstGeom prst="rect">
            <a:avLst/>
          </a:prstGeom>
          <a:ln>
            <a:solidFill>
              <a:schemeClr val="tx1"/>
            </a:solidFill>
          </a:ln>
        </p:spPr>
      </p:pic>
      <p:pic>
        <p:nvPicPr>
          <p:cNvPr id="9" name="Picture 8">
            <a:extLst>
              <a:ext uri="{FF2B5EF4-FFF2-40B4-BE49-F238E27FC236}">
                <a16:creationId xmlns:a16="http://schemas.microsoft.com/office/drawing/2014/main" id="{7DB7FA12-E644-6446-6C2C-A53C263226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053198" y="5923393"/>
            <a:ext cx="3576023" cy="1914336"/>
          </a:xfrm>
          <a:prstGeom prst="rect">
            <a:avLst/>
          </a:prstGeom>
          <a:ln>
            <a:solidFill>
              <a:schemeClr val="tx1"/>
            </a:solidFill>
          </a:ln>
        </p:spPr>
      </p:pic>
      <p:sp>
        <p:nvSpPr>
          <p:cNvPr id="10" name="TextBox 9">
            <a:extLst>
              <a:ext uri="{FF2B5EF4-FFF2-40B4-BE49-F238E27FC236}">
                <a16:creationId xmlns:a16="http://schemas.microsoft.com/office/drawing/2014/main" id="{C5EE07C6-7153-3D71-4B37-EC849959B090}"/>
              </a:ext>
            </a:extLst>
          </p:cNvPr>
          <p:cNvSpPr txBox="1"/>
          <p:nvPr/>
        </p:nvSpPr>
        <p:spPr>
          <a:xfrm>
            <a:off x="4209143" y="4309732"/>
            <a:ext cx="1331044" cy="300082"/>
          </a:xfrm>
          <a:prstGeom prst="rect">
            <a:avLst/>
          </a:prstGeom>
          <a:noFill/>
        </p:spPr>
        <p:txBody>
          <a:bodyPr wrap="square" rtlCol="0">
            <a:spAutoFit/>
          </a:bodyPr>
          <a:lstStyle/>
          <a:p>
            <a:r>
              <a:rPr lang="en-US" sz="1350" b="1" dirty="0">
                <a:latin typeface="Bookman Old Style" panose="02050604050505020204" pitchFamily="18" charset="0"/>
              </a:rPr>
              <a:t>World War II</a:t>
            </a:r>
          </a:p>
        </p:txBody>
      </p:sp>
      <p:sp>
        <p:nvSpPr>
          <p:cNvPr id="11" name="TextBox 10">
            <a:extLst>
              <a:ext uri="{FF2B5EF4-FFF2-40B4-BE49-F238E27FC236}">
                <a16:creationId xmlns:a16="http://schemas.microsoft.com/office/drawing/2014/main" id="{29332FCD-D045-67EE-020F-94D7D08375E5}"/>
              </a:ext>
            </a:extLst>
          </p:cNvPr>
          <p:cNvSpPr txBox="1"/>
          <p:nvPr/>
        </p:nvSpPr>
        <p:spPr>
          <a:xfrm>
            <a:off x="82627" y="6667707"/>
            <a:ext cx="962476" cy="507831"/>
          </a:xfrm>
          <a:prstGeom prst="rect">
            <a:avLst/>
          </a:prstGeom>
          <a:noFill/>
        </p:spPr>
        <p:txBody>
          <a:bodyPr wrap="square" rtlCol="0">
            <a:spAutoFit/>
          </a:bodyPr>
          <a:lstStyle/>
          <a:p>
            <a:pPr algn="ctr"/>
            <a:r>
              <a:rPr lang="en-US" sz="1350" b="1" dirty="0">
                <a:latin typeface="Bookman Old Style" panose="02050604050505020204" pitchFamily="18" charset="0"/>
              </a:rPr>
              <a:t>Korean War</a:t>
            </a:r>
          </a:p>
        </p:txBody>
      </p:sp>
      <p:sp>
        <p:nvSpPr>
          <p:cNvPr id="12" name="TextBox 11">
            <a:extLst>
              <a:ext uri="{FF2B5EF4-FFF2-40B4-BE49-F238E27FC236}">
                <a16:creationId xmlns:a16="http://schemas.microsoft.com/office/drawing/2014/main" id="{0B0A62CE-50DD-8327-FDE9-3FCE72F1E6DB}"/>
              </a:ext>
            </a:extLst>
          </p:cNvPr>
          <p:cNvSpPr txBox="1"/>
          <p:nvPr/>
        </p:nvSpPr>
        <p:spPr>
          <a:xfrm>
            <a:off x="5812897" y="6667707"/>
            <a:ext cx="962476" cy="507831"/>
          </a:xfrm>
          <a:prstGeom prst="rect">
            <a:avLst/>
          </a:prstGeom>
          <a:noFill/>
        </p:spPr>
        <p:txBody>
          <a:bodyPr wrap="square" rtlCol="0">
            <a:spAutoFit/>
          </a:bodyPr>
          <a:lstStyle/>
          <a:p>
            <a:pPr algn="ctr"/>
            <a:r>
              <a:rPr lang="en-US" sz="1350" b="1" dirty="0">
                <a:latin typeface="Bookman Old Style" panose="02050604050505020204" pitchFamily="18" charset="0"/>
              </a:rPr>
              <a:t>Vietnam War</a:t>
            </a:r>
          </a:p>
        </p:txBody>
      </p:sp>
      <p:pic>
        <p:nvPicPr>
          <p:cNvPr id="13" name="Picture 12">
            <a:extLst>
              <a:ext uri="{FF2B5EF4-FFF2-40B4-BE49-F238E27FC236}">
                <a16:creationId xmlns:a16="http://schemas.microsoft.com/office/drawing/2014/main" id="{4DFFAE12-D156-F2BB-E1B8-EA3A85832C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1338" y="2038985"/>
            <a:ext cx="3027662" cy="2270747"/>
          </a:xfrm>
          <a:prstGeom prst="rect">
            <a:avLst/>
          </a:prstGeom>
          <a:ln>
            <a:solidFill>
              <a:schemeClr val="tx1"/>
            </a:solidFill>
          </a:ln>
        </p:spPr>
      </p:pic>
      <p:sp>
        <p:nvSpPr>
          <p:cNvPr id="14" name="TextBox 13">
            <a:extLst>
              <a:ext uri="{FF2B5EF4-FFF2-40B4-BE49-F238E27FC236}">
                <a16:creationId xmlns:a16="http://schemas.microsoft.com/office/drawing/2014/main" id="{FF831BE4-7749-420C-91C2-BC82A7E9DA30}"/>
              </a:ext>
            </a:extLst>
          </p:cNvPr>
          <p:cNvSpPr txBox="1"/>
          <p:nvPr/>
        </p:nvSpPr>
        <p:spPr>
          <a:xfrm>
            <a:off x="1235527" y="4309732"/>
            <a:ext cx="1359283" cy="300082"/>
          </a:xfrm>
          <a:prstGeom prst="rect">
            <a:avLst/>
          </a:prstGeom>
          <a:noFill/>
        </p:spPr>
        <p:txBody>
          <a:bodyPr wrap="square" rtlCol="0">
            <a:spAutoFit/>
          </a:bodyPr>
          <a:lstStyle/>
          <a:p>
            <a:r>
              <a:rPr lang="en-US" sz="1350" b="1" dirty="0">
                <a:latin typeface="Bookman Old Style" panose="02050604050505020204" pitchFamily="18" charset="0"/>
              </a:rPr>
              <a:t>World War I</a:t>
            </a:r>
          </a:p>
        </p:txBody>
      </p:sp>
    </p:spTree>
    <p:extLst>
      <p:ext uri="{BB962C8B-B14F-4D97-AF65-F5344CB8AC3E}">
        <p14:creationId xmlns:p14="http://schemas.microsoft.com/office/powerpoint/2010/main" val="1134382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633C6-4FE5-5EBB-664C-06E7322B24FC}"/>
              </a:ext>
            </a:extLst>
          </p:cNvPr>
          <p:cNvSpPr txBox="1"/>
          <p:nvPr/>
        </p:nvSpPr>
        <p:spPr>
          <a:xfrm>
            <a:off x="1716110" y="2309843"/>
            <a:ext cx="3432218" cy="4524315"/>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22 -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9 from WW1 – 1 of which was a nurse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36 from WW2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12 from the Korean War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from the Vietnam war and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who served during non-war times.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Jacob Welding is the only veteran that was killed in action. He lost his life serving in the Vietnam War.</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we do more research and find obituaries, we think we will learn of a few more veterans.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211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1CFB7-989E-0960-CF28-353DEE7C0D44}"/>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3" name="Picture 2">
            <a:extLst>
              <a:ext uri="{FF2B5EF4-FFF2-40B4-BE49-F238E27FC236}">
                <a16:creationId xmlns:a16="http://schemas.microsoft.com/office/drawing/2014/main" id="{BB7C90F4-A01F-2FF3-8BC7-D92D66F648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8387" y="1154076"/>
            <a:ext cx="3321226" cy="5447446"/>
          </a:xfrm>
          <a:prstGeom prst="rect">
            <a:avLst/>
          </a:prstGeom>
          <a:ln>
            <a:solidFill>
              <a:schemeClr val="tx1"/>
            </a:solidFill>
          </a:ln>
        </p:spPr>
      </p:pic>
      <p:sp>
        <p:nvSpPr>
          <p:cNvPr id="5" name="TextBox 4">
            <a:extLst>
              <a:ext uri="{FF2B5EF4-FFF2-40B4-BE49-F238E27FC236}">
                <a16:creationId xmlns:a16="http://schemas.microsoft.com/office/drawing/2014/main" id="{AC7CC208-A9F3-7E2D-79F0-F6FB9D18AF34}"/>
              </a:ext>
            </a:extLst>
          </p:cNvPr>
          <p:cNvSpPr txBox="1"/>
          <p:nvPr/>
        </p:nvSpPr>
        <p:spPr>
          <a:xfrm>
            <a:off x="1086915" y="429686"/>
            <a:ext cx="4684167" cy="646331"/>
          </a:xfrm>
          <a:prstGeom prst="rect">
            <a:avLst/>
          </a:prstGeom>
          <a:noFill/>
        </p:spPr>
        <p:txBody>
          <a:bodyPr wrap="none" rtlCol="0">
            <a:spAutoFit/>
          </a:bodyPr>
          <a:lstStyle/>
          <a:p>
            <a:pPr algn="ctr"/>
            <a:r>
              <a:rPr lang="en-US" b="1" dirty="0"/>
              <a:t>Alexander Hand</a:t>
            </a:r>
          </a:p>
          <a:p>
            <a:pPr algn="ctr"/>
            <a:r>
              <a:rPr lang="en-US" b="1" dirty="0"/>
              <a:t>First Delaware Recipient of the Medal of Honor</a:t>
            </a:r>
          </a:p>
        </p:txBody>
      </p:sp>
      <p:pic>
        <p:nvPicPr>
          <p:cNvPr id="7" name="Picture 6">
            <a:extLst>
              <a:ext uri="{FF2B5EF4-FFF2-40B4-BE49-F238E27FC236}">
                <a16:creationId xmlns:a16="http://schemas.microsoft.com/office/drawing/2014/main" id="{D0BEBDE0-2FF1-F1E2-4C3B-A210CCC1F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765" y="6747439"/>
            <a:ext cx="5196468" cy="2155344"/>
          </a:xfrm>
          <a:prstGeom prst="rect">
            <a:avLst/>
          </a:prstGeom>
          <a:ln>
            <a:solidFill>
              <a:schemeClr val="tx1"/>
            </a:solidFill>
          </a:ln>
        </p:spPr>
      </p:pic>
    </p:spTree>
    <p:extLst>
      <p:ext uri="{BB962C8B-B14F-4D97-AF65-F5344CB8AC3E}">
        <p14:creationId xmlns:p14="http://schemas.microsoft.com/office/powerpoint/2010/main" val="1234953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813EE-CEE3-9102-DF81-FE46537E57C7}"/>
              </a:ext>
            </a:extLst>
          </p:cNvPr>
          <p:cNvSpPr txBox="1"/>
          <p:nvPr/>
        </p:nvSpPr>
        <p:spPr>
          <a:xfrm>
            <a:off x="1716110" y="1617345"/>
            <a:ext cx="3432218" cy="5909310"/>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23 – Earlier this year, we had the honor to accept the placement of a memorial stone for Alexander Hand. He was the first Medal of Honor recipient in Delaware. He was awarded the medal for his bravery in the Navy during the Civil War. After his assignment in the Navy ended, he served several years in the Army. Alexander’s Father, Mother and 3 brothers are buried in Newark Union Cemetery but Alexander is not. After over 10 years of research by family members, the location of where he died and is buried was never determined. The family petitioned the Veterans Administration which provided the memorial stone for placement in the empty spot in the Hand Family plot.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237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B956C147-F107-75F7-114C-39A0E1A07D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9667" y="2666518"/>
            <a:ext cx="1994894" cy="2607990"/>
          </a:xfrm>
          <a:ln>
            <a:solidFill>
              <a:schemeClr val="tx1"/>
            </a:solidFill>
          </a:ln>
        </p:spPr>
      </p:pic>
      <p:pic>
        <p:nvPicPr>
          <p:cNvPr id="12" name="Picture 11">
            <a:extLst>
              <a:ext uri="{FF2B5EF4-FFF2-40B4-BE49-F238E27FC236}">
                <a16:creationId xmlns:a16="http://schemas.microsoft.com/office/drawing/2014/main" id="{F876A701-A1E7-7CE6-F676-79D9323FC8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5341" y="2666518"/>
            <a:ext cx="1268323" cy="2607990"/>
          </a:xfrm>
          <a:prstGeom prst="rect">
            <a:avLst/>
          </a:prstGeom>
          <a:ln>
            <a:solidFill>
              <a:schemeClr val="tx1"/>
            </a:solidFill>
          </a:ln>
        </p:spPr>
      </p:pic>
      <p:pic>
        <p:nvPicPr>
          <p:cNvPr id="13" name="Picture 12">
            <a:extLst>
              <a:ext uri="{FF2B5EF4-FFF2-40B4-BE49-F238E27FC236}">
                <a16:creationId xmlns:a16="http://schemas.microsoft.com/office/drawing/2014/main" id="{75D16FF0-F6EF-F0B8-B190-40EB1D9253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2397" y="352170"/>
            <a:ext cx="2093205" cy="1936411"/>
          </a:xfrm>
          <a:prstGeom prst="rect">
            <a:avLst/>
          </a:prstGeom>
          <a:ln>
            <a:solidFill>
              <a:schemeClr val="tx1"/>
            </a:solidFill>
          </a:ln>
        </p:spPr>
      </p:pic>
      <p:pic>
        <p:nvPicPr>
          <p:cNvPr id="14" name="Picture 13">
            <a:extLst>
              <a:ext uri="{FF2B5EF4-FFF2-40B4-BE49-F238E27FC236}">
                <a16:creationId xmlns:a16="http://schemas.microsoft.com/office/drawing/2014/main" id="{B4D2D385-FA01-4B55-3740-6AB562006F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667" y="5715618"/>
            <a:ext cx="1994894" cy="2108006"/>
          </a:xfrm>
          <a:prstGeom prst="rect">
            <a:avLst/>
          </a:prstGeom>
          <a:ln>
            <a:solidFill>
              <a:schemeClr val="tx1"/>
            </a:solidFill>
          </a:ln>
        </p:spPr>
      </p:pic>
      <p:pic>
        <p:nvPicPr>
          <p:cNvPr id="15" name="Picture 14">
            <a:extLst>
              <a:ext uri="{FF2B5EF4-FFF2-40B4-BE49-F238E27FC236}">
                <a16:creationId xmlns:a16="http://schemas.microsoft.com/office/drawing/2014/main" id="{228CCD54-8042-296B-C69E-122F57FD3E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4597" y="5715618"/>
            <a:ext cx="2489812" cy="2128388"/>
          </a:xfrm>
          <a:prstGeom prst="rect">
            <a:avLst/>
          </a:prstGeom>
          <a:ln>
            <a:solidFill>
              <a:schemeClr val="tx1"/>
            </a:solidFill>
          </a:ln>
        </p:spPr>
      </p:pic>
      <p:sp>
        <p:nvSpPr>
          <p:cNvPr id="16" name="TextBox 15">
            <a:extLst>
              <a:ext uri="{FF2B5EF4-FFF2-40B4-BE49-F238E27FC236}">
                <a16:creationId xmlns:a16="http://schemas.microsoft.com/office/drawing/2014/main" id="{F864BCC3-3729-AA3D-E05A-33107F11DBE1}"/>
              </a:ext>
            </a:extLst>
          </p:cNvPr>
          <p:cNvSpPr txBox="1"/>
          <p:nvPr/>
        </p:nvSpPr>
        <p:spPr>
          <a:xfrm>
            <a:off x="1518890" y="8607164"/>
            <a:ext cx="4010585" cy="369332"/>
          </a:xfrm>
          <a:prstGeom prst="rect">
            <a:avLst/>
          </a:prstGeom>
          <a:noFill/>
        </p:spPr>
        <p:txBody>
          <a:bodyPr wrap="none" rtlCol="0">
            <a:spAutoFit/>
          </a:bodyPr>
          <a:lstStyle/>
          <a:p>
            <a:r>
              <a:rPr lang="en-US" dirty="0"/>
              <a:t>2</a:t>
            </a:r>
            <a:r>
              <a:rPr lang="en-US" baseline="30000" dirty="0"/>
              <a:t>nd</a:t>
            </a:r>
            <a:r>
              <a:rPr lang="en-US" dirty="0"/>
              <a:t> Saturday in December at 12:00 noon.</a:t>
            </a:r>
          </a:p>
        </p:txBody>
      </p:sp>
    </p:spTree>
    <p:extLst>
      <p:ext uri="{BB962C8B-B14F-4D97-AF65-F5344CB8AC3E}">
        <p14:creationId xmlns:p14="http://schemas.microsoft.com/office/powerpoint/2010/main" val="394348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753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BFE5F1-AD37-56BB-5C3A-4DCDEAFDDA8F}"/>
              </a:ext>
            </a:extLst>
          </p:cNvPr>
          <p:cNvSpPr txBox="1"/>
          <p:nvPr/>
        </p:nvSpPr>
        <p:spPr>
          <a:xfrm>
            <a:off x="1716110" y="3279339"/>
            <a:ext cx="3432218" cy="2585323"/>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24 - The biggest event held yearly in the cemetery is the Wreaths Across America ceremony. This a national event held annually on the 2</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Saturday in December at 12noon. During this ceremony, each veteran is honored with a ceremonial wreath.</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848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15425F-D0E9-4B57-1B23-F3BB01F707EA}"/>
              </a:ext>
            </a:extLst>
          </p:cNvPr>
          <p:cNvSpPr txBox="1"/>
          <p:nvPr/>
        </p:nvSpPr>
        <p:spPr>
          <a:xfrm>
            <a:off x="5955189" y="8902783"/>
            <a:ext cx="902811" cy="215444"/>
          </a:xfrm>
          <a:prstGeom prst="rect">
            <a:avLst/>
          </a:prstGeom>
          <a:noFill/>
        </p:spPr>
        <p:txBody>
          <a:bodyPr wrap="none" rtlCol="0">
            <a:spAutoFit/>
          </a:bodyPr>
          <a:lstStyle/>
          <a:p>
            <a:r>
              <a:rPr lang="en-US" sz="800" dirty="0"/>
              <a:t>October 18, 2024</a:t>
            </a:r>
          </a:p>
        </p:txBody>
      </p:sp>
      <p:pic>
        <p:nvPicPr>
          <p:cNvPr id="5" name="Picture 4">
            <a:extLst>
              <a:ext uri="{FF2B5EF4-FFF2-40B4-BE49-F238E27FC236}">
                <a16:creationId xmlns:a16="http://schemas.microsoft.com/office/drawing/2014/main" id="{F223F758-BF36-F858-09C0-0244293F6B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323" y="1818368"/>
            <a:ext cx="6331352" cy="2434259"/>
          </a:xfrm>
          <a:prstGeom prst="rect">
            <a:avLst/>
          </a:prstGeom>
          <a:ln>
            <a:solidFill>
              <a:schemeClr val="tx1"/>
            </a:solidFill>
          </a:ln>
        </p:spPr>
      </p:pic>
      <p:sp>
        <p:nvSpPr>
          <p:cNvPr id="6" name="TextBox 5">
            <a:extLst>
              <a:ext uri="{FF2B5EF4-FFF2-40B4-BE49-F238E27FC236}">
                <a16:creationId xmlns:a16="http://schemas.microsoft.com/office/drawing/2014/main" id="{3C9E8E53-D2CE-CB45-04AE-A3174830C26D}"/>
              </a:ext>
            </a:extLst>
          </p:cNvPr>
          <p:cNvSpPr txBox="1"/>
          <p:nvPr/>
        </p:nvSpPr>
        <p:spPr>
          <a:xfrm>
            <a:off x="1599043" y="648182"/>
            <a:ext cx="3840988" cy="369332"/>
          </a:xfrm>
          <a:prstGeom prst="rect">
            <a:avLst/>
          </a:prstGeom>
          <a:noFill/>
        </p:spPr>
        <p:txBody>
          <a:bodyPr wrap="none" rtlCol="0">
            <a:spAutoFit/>
          </a:bodyPr>
          <a:lstStyle/>
          <a:p>
            <a:r>
              <a:rPr lang="en-US" b="1" dirty="0"/>
              <a:t>Thank you for strolling with me today!</a:t>
            </a:r>
          </a:p>
        </p:txBody>
      </p:sp>
      <p:sp>
        <p:nvSpPr>
          <p:cNvPr id="7" name="TextBox 6">
            <a:extLst>
              <a:ext uri="{FF2B5EF4-FFF2-40B4-BE49-F238E27FC236}">
                <a16:creationId xmlns:a16="http://schemas.microsoft.com/office/drawing/2014/main" id="{A3A904F8-6C6A-DC6B-A78D-955D1A33C033}"/>
              </a:ext>
            </a:extLst>
          </p:cNvPr>
          <p:cNvSpPr txBox="1"/>
          <p:nvPr/>
        </p:nvSpPr>
        <p:spPr>
          <a:xfrm>
            <a:off x="584342" y="5138694"/>
            <a:ext cx="5689313" cy="1631216"/>
          </a:xfrm>
          <a:prstGeom prst="rect">
            <a:avLst/>
          </a:prstGeom>
          <a:noFill/>
        </p:spPr>
        <p:txBody>
          <a:bodyPr wrap="none" rtlCol="0">
            <a:spAutoFit/>
          </a:bodyPr>
          <a:lstStyle/>
          <a:p>
            <a:pPr algn="ctr"/>
            <a:r>
              <a:rPr lang="en-US" sz="2000" b="1" dirty="0"/>
              <a:t>Please come and visit the </a:t>
            </a:r>
          </a:p>
          <a:p>
            <a:pPr algn="ctr"/>
            <a:r>
              <a:rPr lang="en-US" sz="2000" b="1" dirty="0"/>
              <a:t>Newark Union Church &amp; Cemetery</a:t>
            </a:r>
          </a:p>
          <a:p>
            <a:pPr algn="ctr"/>
            <a:r>
              <a:rPr lang="en-US" sz="2000" b="1" dirty="0"/>
              <a:t>8 Newark Union Public Road, Wilmington, DE 19803</a:t>
            </a:r>
          </a:p>
          <a:p>
            <a:pPr algn="ctr"/>
            <a:endParaRPr lang="en-US" sz="2000" b="1" dirty="0"/>
          </a:p>
          <a:p>
            <a:pPr algn="ctr"/>
            <a:r>
              <a:rPr lang="en-US" sz="2000" b="1" dirty="0"/>
              <a:t>Follow us on Facebook.</a:t>
            </a:r>
          </a:p>
        </p:txBody>
      </p:sp>
    </p:spTree>
    <p:extLst>
      <p:ext uri="{BB962C8B-B14F-4D97-AF65-F5344CB8AC3E}">
        <p14:creationId xmlns:p14="http://schemas.microsoft.com/office/powerpoint/2010/main" val="242012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93ECA2-B01D-E99E-FD18-F5651985F758}"/>
              </a:ext>
            </a:extLst>
          </p:cNvPr>
          <p:cNvSpPr txBox="1"/>
          <p:nvPr/>
        </p:nvSpPr>
        <p:spPr>
          <a:xfrm>
            <a:off x="1716110" y="2863840"/>
            <a:ext cx="3432218" cy="3416320"/>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25 – As we close the gates to the side entrance of the cemetery, let me thanks you for allowing me to share the Newark Union Church &amp; Cemetery with you today. If you are up our way, please stop by. My husband, Bob, and I live right across the street from the Church. And Cindy is only a few houses away. We’d be delighted to share more about the history of the site. And follow us on Facebook.</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5347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102" y="816785"/>
            <a:ext cx="6561796" cy="8186857"/>
          </a:xfrm>
          <a:prstGeom prst="rect">
            <a:avLst/>
          </a:prstGeom>
          <a:noFill/>
        </p:spPr>
        <p:txBody>
          <a:bodyPr wrap="none" rtlCol="0">
            <a:spAutoFit/>
          </a:bodyPr>
          <a:lstStyle/>
          <a:p>
            <a:pPr algn="ctr"/>
            <a:r>
              <a:rPr lang="en-US" b="1" u="sng" dirty="0"/>
              <a:t>Newark Union Church &amp; Cemetery</a:t>
            </a:r>
          </a:p>
          <a:p>
            <a:pPr algn="ctr"/>
            <a:r>
              <a:rPr lang="en-US" b="1" u="sng" dirty="0"/>
              <a:t>Acknowledgements</a:t>
            </a:r>
          </a:p>
          <a:p>
            <a:pPr algn="ctr"/>
            <a:endParaRPr lang="en-US" sz="1400" dirty="0"/>
          </a:p>
          <a:p>
            <a:pPr algn="ctr"/>
            <a:endParaRPr lang="en-US" sz="1400" dirty="0"/>
          </a:p>
          <a:p>
            <a:pPr algn="ctr"/>
            <a:r>
              <a:rPr lang="en-US" sz="1400" b="1" u="sng" dirty="0"/>
              <a:t>Gratitude</a:t>
            </a:r>
          </a:p>
          <a:p>
            <a:pPr algn="ctr"/>
            <a:endParaRPr lang="en-US" sz="1400" dirty="0"/>
          </a:p>
          <a:p>
            <a:pPr algn="ctr"/>
            <a:r>
              <a:rPr lang="en-US" sz="1400" dirty="0"/>
              <a:t>Preservation Delaware </a:t>
            </a:r>
            <a:r>
              <a:rPr lang="mr-IN" sz="1400" dirty="0"/>
              <a:t>–</a:t>
            </a:r>
            <a:r>
              <a:rPr lang="en-US" sz="1400" dirty="0"/>
              <a:t> Delaware Preservation Fund</a:t>
            </a:r>
          </a:p>
          <a:p>
            <a:pPr algn="ctr"/>
            <a:r>
              <a:rPr lang="en-US" sz="1400" dirty="0"/>
              <a:t>Delaware Cemetery Board </a:t>
            </a:r>
            <a:r>
              <a:rPr lang="mr-IN" sz="1400" dirty="0"/>
              <a:t>–</a:t>
            </a:r>
            <a:r>
              <a:rPr lang="en-US" sz="1400" dirty="0"/>
              <a:t> Distressed Cemetery Fund</a:t>
            </a:r>
          </a:p>
          <a:p>
            <a:pPr algn="ctr"/>
            <a:r>
              <a:rPr lang="en-US" sz="1400" dirty="0"/>
              <a:t>Crystal Trust     Longwood Foundation     Welfare Foundation</a:t>
            </a:r>
          </a:p>
          <a:p>
            <a:pPr algn="ctr"/>
            <a:r>
              <a:rPr lang="en-US" sz="1400" dirty="0"/>
              <a:t>New Castle County Council Finance Committee     Community Reinvestment Fund</a:t>
            </a:r>
          </a:p>
          <a:p>
            <a:pPr algn="ctr"/>
            <a:r>
              <a:rPr lang="en-US" sz="1400" dirty="0"/>
              <a:t>Delaware Community Foundation    Delaware 250    DE DoMore24</a:t>
            </a:r>
          </a:p>
          <a:p>
            <a:pPr algn="ctr"/>
            <a:r>
              <a:rPr lang="en-US" sz="1400" dirty="0"/>
              <a:t>Cathy Cloutier    George &amp; Cindy Davis    Harvey &amp; Robin Day    Bob &amp; Anne Daly</a:t>
            </a:r>
          </a:p>
          <a:p>
            <a:pPr algn="ctr"/>
            <a:r>
              <a:rPr lang="en-US" sz="1400" dirty="0"/>
              <a:t>John &amp; Jo Hollingsworth     Estate of Daniel </a:t>
            </a:r>
            <a:r>
              <a:rPr lang="en-US" sz="1400" dirty="0" err="1"/>
              <a:t>Catherino</a:t>
            </a:r>
            <a:r>
              <a:rPr lang="en-US" sz="1400" dirty="0"/>
              <a:t> </a:t>
            </a:r>
          </a:p>
          <a:p>
            <a:pPr algn="ctr"/>
            <a:r>
              <a:rPr lang="en-US" sz="1400" dirty="0"/>
              <a:t>The Watson &amp; Janet Day family    Linda </a:t>
            </a:r>
            <a:r>
              <a:rPr lang="en-US" sz="1400" dirty="0" err="1"/>
              <a:t>Weldin</a:t>
            </a:r>
            <a:r>
              <a:rPr lang="en-US" sz="1400" dirty="0"/>
              <a:t> Emory  &amp; Stephanie </a:t>
            </a:r>
            <a:r>
              <a:rPr lang="en-US" sz="1400" dirty="0" err="1"/>
              <a:t>Weldin</a:t>
            </a:r>
            <a:r>
              <a:rPr lang="en-US" sz="1400" dirty="0"/>
              <a:t> </a:t>
            </a:r>
            <a:r>
              <a:rPr lang="en-US" sz="1400" dirty="0" err="1"/>
              <a:t>Vandeguard</a:t>
            </a:r>
            <a:endParaRPr lang="en-US" sz="1400" dirty="0"/>
          </a:p>
          <a:p>
            <a:pPr algn="ctr"/>
            <a:endParaRPr lang="en-US" sz="1400" dirty="0"/>
          </a:p>
          <a:p>
            <a:pPr algn="ctr"/>
            <a:endParaRPr lang="en-US" sz="1400" dirty="0"/>
          </a:p>
          <a:p>
            <a:pPr algn="ctr"/>
            <a:r>
              <a:rPr lang="en-US" sz="1400" b="1" u="sng" dirty="0"/>
              <a:t>Artisans and Contractors and Consultants</a:t>
            </a:r>
          </a:p>
          <a:p>
            <a:pPr algn="ctr"/>
            <a:endParaRPr lang="en-US" sz="1400" b="1" u="sng" dirty="0"/>
          </a:p>
          <a:p>
            <a:pPr algn="ctr"/>
            <a:r>
              <a:rPr lang="en-US" sz="1400" dirty="0"/>
              <a:t>RMV Electric    Day-Light Electric    Tim </a:t>
            </a:r>
            <a:r>
              <a:rPr lang="en-US" sz="1400" dirty="0" err="1"/>
              <a:t>Carerre</a:t>
            </a:r>
            <a:r>
              <a:rPr lang="en-US" sz="1400" dirty="0"/>
              <a:t> &amp; Sons</a:t>
            </a:r>
          </a:p>
          <a:p>
            <a:pPr algn="ctr"/>
            <a:r>
              <a:rPr lang="en-US" sz="1400" dirty="0"/>
              <a:t>Nichols Construction &amp; Mason Contractors     Baird Construction</a:t>
            </a:r>
          </a:p>
          <a:p>
            <a:pPr algn="ctr"/>
            <a:r>
              <a:rPr lang="en-US" sz="1400" dirty="0"/>
              <a:t>Abba Monuments     Pauley Memorials     Cemetery Memorial Services</a:t>
            </a:r>
          </a:p>
          <a:p>
            <a:pPr algn="ctr"/>
            <a:r>
              <a:rPr lang="en-US" sz="1400" dirty="0"/>
              <a:t>Premium Grade Cabinetry     Brandywine Plaster</a:t>
            </a:r>
          </a:p>
          <a:p>
            <a:pPr algn="ctr"/>
            <a:r>
              <a:rPr lang="en-US" sz="1400" dirty="0"/>
              <a:t>E. Baumann Contracting     Longview Contracting</a:t>
            </a:r>
          </a:p>
          <a:p>
            <a:pPr algn="ctr"/>
            <a:r>
              <a:rPr lang="en-US" sz="1400" dirty="0"/>
              <a:t>Bruce Hollingsworth Painting    Michael’s Paving     </a:t>
            </a:r>
          </a:p>
          <a:p>
            <a:pPr algn="ctr"/>
            <a:r>
              <a:rPr lang="en-US" sz="1400" dirty="0"/>
              <a:t>New Life Furniture Solutions    George Burns HVAC      Larry </a:t>
            </a:r>
            <a:r>
              <a:rPr lang="en-US" sz="1400" dirty="0" err="1"/>
              <a:t>Nagengast</a:t>
            </a:r>
            <a:endParaRPr lang="en-US" sz="1400" dirty="0"/>
          </a:p>
          <a:p>
            <a:pPr algn="ctr"/>
            <a:r>
              <a:rPr lang="en-US" sz="1400" dirty="0"/>
              <a:t>Kim Burdick- Hale Byrnes House    David Fleming – Fleming Consulting</a:t>
            </a:r>
          </a:p>
          <a:p>
            <a:pPr algn="ctr"/>
            <a:endParaRPr lang="en-US" sz="1400" dirty="0"/>
          </a:p>
          <a:p>
            <a:pPr algn="ctr"/>
            <a:endParaRPr lang="en-US" sz="1400" dirty="0"/>
          </a:p>
          <a:p>
            <a:pPr algn="ctr"/>
            <a:endParaRPr lang="en-US" sz="1400" dirty="0"/>
          </a:p>
          <a:p>
            <a:pPr algn="ctr"/>
            <a:r>
              <a:rPr lang="en-US" sz="1400" b="1" u="sng" dirty="0"/>
              <a:t>Newark Union Corporation </a:t>
            </a:r>
            <a:r>
              <a:rPr lang="mr-IN" sz="1400" b="1" u="sng" dirty="0"/>
              <a:t>–</a:t>
            </a:r>
            <a:r>
              <a:rPr lang="en-US" sz="1400" b="1" u="sng" dirty="0"/>
              <a:t> Board of Directors</a:t>
            </a:r>
          </a:p>
          <a:p>
            <a:pPr algn="ctr"/>
            <a:endParaRPr lang="en-US" sz="1400" b="1" u="sng" dirty="0"/>
          </a:p>
          <a:p>
            <a:r>
              <a:rPr lang="en-US" sz="1400" dirty="0"/>
              <a:t>		Bob Daly </a:t>
            </a:r>
            <a:r>
              <a:rPr lang="mr-IN" sz="1400" dirty="0"/>
              <a:t>–</a:t>
            </a:r>
            <a:r>
              <a:rPr lang="en-US" sz="1400" dirty="0"/>
              <a:t> President      		Anne Daly </a:t>
            </a:r>
            <a:r>
              <a:rPr lang="mr-IN" sz="1400" dirty="0"/>
              <a:t>–</a:t>
            </a:r>
            <a:r>
              <a:rPr lang="en-US" sz="1400" dirty="0"/>
              <a:t> Treasurer</a:t>
            </a:r>
          </a:p>
          <a:p>
            <a:r>
              <a:rPr lang="en-US" sz="1400" dirty="0"/>
              <a:t>		Cindy Davis </a:t>
            </a:r>
            <a:r>
              <a:rPr lang="mr-IN" sz="1400" dirty="0"/>
              <a:t>–</a:t>
            </a:r>
            <a:r>
              <a:rPr lang="en-US" sz="1400" dirty="0"/>
              <a:t> Secretary    	Martha </a:t>
            </a:r>
            <a:r>
              <a:rPr lang="en-US" sz="1400" dirty="0" err="1"/>
              <a:t>Weldin</a:t>
            </a:r>
            <a:r>
              <a:rPr lang="en-US" sz="1400" dirty="0"/>
              <a:t> </a:t>
            </a:r>
            <a:r>
              <a:rPr lang="mr-IN" sz="1400" dirty="0"/>
              <a:t>–</a:t>
            </a:r>
            <a:r>
              <a:rPr lang="en-US" sz="1400" dirty="0"/>
              <a:t> Director</a:t>
            </a:r>
          </a:p>
          <a:p>
            <a:r>
              <a:rPr lang="en-US" sz="1400" dirty="0"/>
              <a:t>		Janet Baumann </a:t>
            </a:r>
            <a:r>
              <a:rPr lang="mr-IN" sz="1400" dirty="0"/>
              <a:t>–</a:t>
            </a:r>
            <a:r>
              <a:rPr lang="en-US" sz="1400" dirty="0"/>
              <a:t> Director    	Jamie Campbell </a:t>
            </a:r>
            <a:r>
              <a:rPr lang="mr-IN" sz="1400" dirty="0"/>
              <a:t>–</a:t>
            </a:r>
            <a:r>
              <a:rPr lang="en-US" sz="1400" dirty="0"/>
              <a:t> Director</a:t>
            </a:r>
          </a:p>
          <a:p>
            <a:r>
              <a:rPr lang="en-US" sz="1400" dirty="0"/>
              <a:t>		Gavin May – Director		Patrick </a:t>
            </a:r>
            <a:r>
              <a:rPr lang="en-US" sz="1400" dirty="0" err="1"/>
              <a:t>Kawka</a:t>
            </a:r>
            <a:r>
              <a:rPr lang="en-US" sz="1400" dirty="0"/>
              <a:t> – Director</a:t>
            </a:r>
          </a:p>
          <a:p>
            <a:r>
              <a:rPr lang="en-US" sz="1400" dirty="0"/>
              <a:t>		Lori Porter - Director  		(Joe </a:t>
            </a:r>
            <a:r>
              <a:rPr lang="en-US" sz="1400" dirty="0" err="1"/>
              <a:t>Klusman</a:t>
            </a:r>
            <a:r>
              <a:rPr lang="en-US" sz="1400" dirty="0"/>
              <a:t> – Past Director)</a:t>
            </a:r>
          </a:p>
        </p:txBody>
      </p:sp>
      <p:sp>
        <p:nvSpPr>
          <p:cNvPr id="4" name="TextBox 3">
            <a:extLst>
              <a:ext uri="{FF2B5EF4-FFF2-40B4-BE49-F238E27FC236}">
                <a16:creationId xmlns:a16="http://schemas.microsoft.com/office/drawing/2014/main" id="{20387A05-E926-56CB-ABB5-2C54CFCE8376}"/>
              </a:ext>
            </a:extLst>
          </p:cNvPr>
          <p:cNvSpPr txBox="1"/>
          <p:nvPr/>
        </p:nvSpPr>
        <p:spPr>
          <a:xfrm>
            <a:off x="5977631" y="8928556"/>
            <a:ext cx="880369" cy="215444"/>
          </a:xfrm>
          <a:prstGeom prst="rect">
            <a:avLst/>
          </a:prstGeom>
          <a:noFill/>
        </p:spPr>
        <p:txBody>
          <a:bodyPr wrap="none" rtlCol="0">
            <a:spAutoFit/>
          </a:bodyPr>
          <a:lstStyle/>
          <a:p>
            <a:r>
              <a:rPr lang="en-US" sz="800" dirty="0"/>
              <a:t>October 18,2024</a:t>
            </a:r>
          </a:p>
        </p:txBody>
      </p:sp>
    </p:spTree>
    <p:extLst>
      <p:ext uri="{BB962C8B-B14F-4D97-AF65-F5344CB8AC3E}">
        <p14:creationId xmlns:p14="http://schemas.microsoft.com/office/powerpoint/2010/main" val="1780752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D04AFA-3B6C-8FDC-5C39-D4ED5BC17368}"/>
              </a:ext>
            </a:extLst>
          </p:cNvPr>
          <p:cNvSpPr txBox="1"/>
          <p:nvPr/>
        </p:nvSpPr>
        <p:spPr>
          <a:xfrm>
            <a:off x="1716110" y="3140839"/>
            <a:ext cx="3432218" cy="2862322"/>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26 - I would like to take a moment to acknowledge some of those who have supported the vision towards establishing the Newark Union Church &amp; Cemetery as a historical landmark and to continue to honor those at rest there.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13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79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72599" y="449292"/>
            <a:ext cx="5312801" cy="646331"/>
          </a:xfrm>
          <a:prstGeom prst="rect">
            <a:avLst/>
          </a:prstGeom>
          <a:noFill/>
        </p:spPr>
        <p:txBody>
          <a:bodyPr wrap="none" rtlCol="0">
            <a:spAutoFit/>
          </a:bodyPr>
          <a:lstStyle/>
          <a:p>
            <a:pPr algn="ctr"/>
            <a:r>
              <a:rPr lang="en-US" dirty="0"/>
              <a:t>In 1682, Valentine Hollingsworth received a land grant </a:t>
            </a:r>
          </a:p>
          <a:p>
            <a:pPr algn="ctr"/>
            <a:r>
              <a:rPr lang="en-US" dirty="0"/>
              <a:t>of 986 acres from William Penn.</a:t>
            </a:r>
          </a:p>
        </p:txBody>
      </p:sp>
      <p:sp>
        <p:nvSpPr>
          <p:cNvPr id="10" name="TextBox 9"/>
          <p:cNvSpPr txBox="1"/>
          <p:nvPr/>
        </p:nvSpPr>
        <p:spPr>
          <a:xfrm>
            <a:off x="2216969" y="7262324"/>
            <a:ext cx="2424062" cy="323165"/>
          </a:xfrm>
          <a:prstGeom prst="rect">
            <a:avLst/>
          </a:prstGeom>
          <a:noFill/>
        </p:spPr>
        <p:txBody>
          <a:bodyPr wrap="none" rtlCol="0">
            <a:spAutoFit/>
          </a:bodyPr>
          <a:lstStyle/>
          <a:p>
            <a:pPr algn="ctr"/>
            <a:r>
              <a:rPr lang="en-US" sz="750" dirty="0"/>
              <a:t>North from Wilmington By </a:t>
            </a:r>
            <a:r>
              <a:rPr lang="en-US" sz="750" dirty="0" err="1"/>
              <a:t>Oulde</a:t>
            </a:r>
            <a:r>
              <a:rPr lang="en-US" sz="750" dirty="0"/>
              <a:t> </a:t>
            </a:r>
            <a:r>
              <a:rPr lang="en-US" sz="750" dirty="0" err="1"/>
              <a:t>Roades</a:t>
            </a:r>
            <a:r>
              <a:rPr lang="en-US" sz="750" dirty="0"/>
              <a:t> and Turnpikes, </a:t>
            </a:r>
          </a:p>
          <a:p>
            <a:pPr algn="ctr"/>
            <a:r>
              <a:rPr lang="en-US" sz="750" dirty="0" err="1"/>
              <a:t>Sawin</a:t>
            </a:r>
            <a:r>
              <a:rPr lang="en-US" sz="750" dirty="0"/>
              <a:t> &amp; </a:t>
            </a:r>
            <a:r>
              <a:rPr lang="en-US" sz="750" dirty="0" err="1"/>
              <a:t>McEwing</a:t>
            </a:r>
            <a:r>
              <a:rPr lang="en-US" sz="750" dirty="0"/>
              <a:t>, </a:t>
            </a:r>
            <a:r>
              <a:rPr lang="en-US" sz="750" dirty="0" err="1"/>
              <a:t>pg</a:t>
            </a:r>
            <a:r>
              <a:rPr lang="en-US" sz="750" dirty="0"/>
              <a:t> 32</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288" y="1702744"/>
            <a:ext cx="6449422" cy="4952458"/>
          </a:xfrm>
          <a:prstGeom prst="rect">
            <a:avLst/>
          </a:prstGeom>
          <a:ln>
            <a:solidFill>
              <a:schemeClr val="tx1"/>
            </a:solidFill>
          </a:ln>
        </p:spPr>
      </p:pic>
      <p:sp>
        <p:nvSpPr>
          <p:cNvPr id="2" name="TextBox 1">
            <a:extLst>
              <a:ext uri="{FF2B5EF4-FFF2-40B4-BE49-F238E27FC236}">
                <a16:creationId xmlns:a16="http://schemas.microsoft.com/office/drawing/2014/main" id="{AD8DE639-CB1E-FE4D-D7A7-94749AB5B5CF}"/>
              </a:ext>
            </a:extLst>
          </p:cNvPr>
          <p:cNvSpPr txBox="1"/>
          <p:nvPr/>
        </p:nvSpPr>
        <p:spPr>
          <a:xfrm>
            <a:off x="5977631" y="8887832"/>
            <a:ext cx="880369" cy="215444"/>
          </a:xfrm>
          <a:prstGeom prst="rect">
            <a:avLst/>
          </a:prstGeom>
          <a:noFill/>
        </p:spPr>
        <p:txBody>
          <a:bodyPr wrap="none" rtlCol="0">
            <a:spAutoFit/>
          </a:bodyPr>
          <a:lstStyle/>
          <a:p>
            <a:r>
              <a:rPr lang="en-US" sz="800" dirty="0"/>
              <a:t>October 18,2024</a:t>
            </a:r>
          </a:p>
        </p:txBody>
      </p:sp>
      <p:cxnSp>
        <p:nvCxnSpPr>
          <p:cNvPr id="9" name="Straight Arrow Connector 8">
            <a:extLst>
              <a:ext uri="{FF2B5EF4-FFF2-40B4-BE49-F238E27FC236}">
                <a16:creationId xmlns:a16="http://schemas.microsoft.com/office/drawing/2014/main" id="{4EE873DB-E0D8-B733-EBB3-19D439F68623}"/>
              </a:ext>
            </a:extLst>
          </p:cNvPr>
          <p:cNvCxnSpPr/>
          <p:nvPr/>
        </p:nvCxnSpPr>
        <p:spPr>
          <a:xfrm flipH="1">
            <a:off x="5673687" y="1443210"/>
            <a:ext cx="815248" cy="165253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84561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CDE7E4-5DFB-B8DD-1AD5-15CE5335C0C4}"/>
              </a:ext>
            </a:extLst>
          </p:cNvPr>
          <p:cNvSpPr txBox="1"/>
          <p:nvPr/>
        </p:nvSpPr>
        <p:spPr>
          <a:xfrm>
            <a:off x="605307" y="1983346"/>
            <a:ext cx="6102633" cy="2308324"/>
          </a:xfrm>
          <a:prstGeom prst="rect">
            <a:avLst/>
          </a:prstGeom>
          <a:noFill/>
        </p:spPr>
        <p:txBody>
          <a:bodyPr wrap="non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Slide 3 – The properties are part of a land grant of 986 acres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 Valentine Hollingsworth, an Irish Quaker, received from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William Penn in 1682. This is a depiction of the property which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extends along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Shellpot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Creek on the east, north to the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Red Oak and west to the Black Oak. This is where Rt 202,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Concord Pike is now located. The Newark Union Cemetery is </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shown here.</a:t>
            </a:r>
          </a:p>
          <a:p>
            <a:endParaRPr lang="en-US" dirty="0"/>
          </a:p>
        </p:txBody>
      </p:sp>
    </p:spTree>
    <p:extLst>
      <p:ext uri="{BB962C8B-B14F-4D97-AF65-F5344CB8AC3E}">
        <p14:creationId xmlns:p14="http://schemas.microsoft.com/office/powerpoint/2010/main" val="68921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3906" y="6727954"/>
            <a:ext cx="1850185" cy="1815882"/>
          </a:xfrm>
          <a:prstGeom prst="rect">
            <a:avLst/>
          </a:prstGeom>
          <a:noFill/>
        </p:spPr>
        <p:txBody>
          <a:bodyPr wrap="none" rtlCol="0">
            <a:spAutoFit/>
          </a:bodyPr>
          <a:lstStyle/>
          <a:p>
            <a:pPr algn="ctr"/>
            <a:endParaRPr lang="en-US" sz="1600" u="sng" dirty="0"/>
          </a:p>
          <a:p>
            <a:pPr algn="ctr"/>
            <a:r>
              <a:rPr lang="en-US" sz="1600" dirty="0"/>
              <a:t>New </a:t>
            </a:r>
            <a:r>
              <a:rPr lang="en-US" sz="1600" dirty="0" err="1"/>
              <a:t>Wark</a:t>
            </a:r>
            <a:endParaRPr lang="en-US" sz="1600" dirty="0"/>
          </a:p>
          <a:p>
            <a:pPr algn="ctr"/>
            <a:r>
              <a:rPr lang="en-US" sz="1600" dirty="0"/>
              <a:t>New </a:t>
            </a:r>
            <a:r>
              <a:rPr lang="en-US" sz="1600" dirty="0" err="1"/>
              <a:t>Worke</a:t>
            </a:r>
            <a:endParaRPr lang="en-US" sz="1600" dirty="0"/>
          </a:p>
          <a:p>
            <a:pPr algn="ctr"/>
            <a:r>
              <a:rPr lang="en-US" sz="1600" dirty="0"/>
              <a:t>New Ark</a:t>
            </a:r>
          </a:p>
          <a:p>
            <a:pPr algn="ctr"/>
            <a:r>
              <a:rPr lang="en-US" sz="1600" dirty="0"/>
              <a:t>Newark</a:t>
            </a:r>
          </a:p>
          <a:p>
            <a:pPr algn="ctr"/>
            <a:endParaRPr lang="en-US" sz="1600" dirty="0"/>
          </a:p>
          <a:p>
            <a:pPr algn="ctr"/>
            <a:r>
              <a:rPr lang="en-US" sz="1600" dirty="0"/>
              <a:t>Union = Community</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795" y="979211"/>
            <a:ext cx="5037501" cy="5748743"/>
          </a:xfrm>
          <a:prstGeom prst="rect">
            <a:avLst/>
          </a:prstGeom>
          <a:ln>
            <a:solidFill>
              <a:schemeClr val="tx1"/>
            </a:solidFill>
          </a:ln>
        </p:spPr>
      </p:pic>
      <p:sp>
        <p:nvSpPr>
          <p:cNvPr id="3" name="TextBox 2">
            <a:extLst>
              <a:ext uri="{FF2B5EF4-FFF2-40B4-BE49-F238E27FC236}">
                <a16:creationId xmlns:a16="http://schemas.microsoft.com/office/drawing/2014/main" id="{C40B758F-6E09-5FA7-356E-C761D342F55F}"/>
              </a:ext>
            </a:extLst>
          </p:cNvPr>
          <p:cNvSpPr txBox="1"/>
          <p:nvPr/>
        </p:nvSpPr>
        <p:spPr>
          <a:xfrm>
            <a:off x="5977631" y="8928556"/>
            <a:ext cx="880369" cy="215444"/>
          </a:xfrm>
          <a:prstGeom prst="rect">
            <a:avLst/>
          </a:prstGeom>
          <a:noFill/>
        </p:spPr>
        <p:txBody>
          <a:bodyPr wrap="none" rtlCol="0">
            <a:spAutoFit/>
          </a:bodyPr>
          <a:lstStyle/>
          <a:p>
            <a:r>
              <a:rPr lang="en-US" sz="800" dirty="0"/>
              <a:t>October 18,2024</a:t>
            </a:r>
          </a:p>
        </p:txBody>
      </p:sp>
      <p:sp>
        <p:nvSpPr>
          <p:cNvPr id="11" name="TextBox 10">
            <a:extLst>
              <a:ext uri="{FF2B5EF4-FFF2-40B4-BE49-F238E27FC236}">
                <a16:creationId xmlns:a16="http://schemas.microsoft.com/office/drawing/2014/main" id="{5334CE06-A1EA-469C-A83A-B59C0BF348A0}"/>
              </a:ext>
            </a:extLst>
          </p:cNvPr>
          <p:cNvSpPr txBox="1"/>
          <p:nvPr/>
        </p:nvSpPr>
        <p:spPr>
          <a:xfrm>
            <a:off x="2078341" y="429658"/>
            <a:ext cx="2701317" cy="369332"/>
          </a:xfrm>
          <a:prstGeom prst="rect">
            <a:avLst/>
          </a:prstGeom>
          <a:noFill/>
        </p:spPr>
        <p:txBody>
          <a:bodyPr wrap="none" rtlCol="0">
            <a:spAutoFit/>
          </a:bodyPr>
          <a:lstStyle/>
          <a:p>
            <a:r>
              <a:rPr lang="en-US" b="1" dirty="0"/>
              <a:t>Hollingsworth’s Plantation</a:t>
            </a:r>
          </a:p>
        </p:txBody>
      </p:sp>
    </p:spTree>
    <p:extLst>
      <p:ext uri="{BB962C8B-B14F-4D97-AF65-F5344CB8AC3E}">
        <p14:creationId xmlns:p14="http://schemas.microsoft.com/office/powerpoint/2010/main" val="1936644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42845</TotalTime>
  <Words>3401</Words>
  <Application>Microsoft Macintosh PowerPoint</Application>
  <PresentationFormat>On-screen Show (4:3)</PresentationFormat>
  <Paragraphs>287</Paragraphs>
  <Slides>54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Bookman Old Style</vt:lpstr>
      <vt:lpstr>Calibri</vt:lpstr>
      <vt:lpstr>Office Theme</vt:lpstr>
      <vt:lpstr>PowerPoint Presentation</vt:lpstr>
      <vt:lpstr>PowerPoint Presentation</vt:lpstr>
      <vt:lpstr>Newark Union Church &amp; Cemetery… ...It’s not in Newark !  It’s in Brandywine Hundred.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Newark Union Church &amp; Cemetery  Listed on the National Register of Historic Places  in  February of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Newark Union Cemetery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Veterans from the Revolutionary War through the Vietnam War</vt:lpstr>
      <vt:lpstr>PowerPoint Presentation</vt:lpstr>
      <vt:lpstr>Veterans from the Revolutionary War through the Vietnam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DuPont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Newark Union Church &amp; Cemetery</dc:title>
  <dc:creator>Anne Daly</dc:creator>
  <cp:lastModifiedBy>Anne Daly</cp:lastModifiedBy>
  <cp:revision>138</cp:revision>
  <cp:lastPrinted>2024-10-14T17:24:27Z</cp:lastPrinted>
  <dcterms:created xsi:type="dcterms:W3CDTF">2021-08-08T22:12:16Z</dcterms:created>
  <dcterms:modified xsi:type="dcterms:W3CDTF">2024-10-26T23:41:36Z</dcterms:modified>
</cp:coreProperties>
</file>